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82"/>
  </p:notesMasterIdLst>
  <p:sldIdLst>
    <p:sldId id="284" r:id="rId5"/>
    <p:sldId id="371" r:id="rId6"/>
    <p:sldId id="335" r:id="rId7"/>
    <p:sldId id="372" r:id="rId8"/>
    <p:sldId id="373" r:id="rId9"/>
    <p:sldId id="374" r:id="rId10"/>
    <p:sldId id="375" r:id="rId11"/>
    <p:sldId id="376" r:id="rId12"/>
    <p:sldId id="377" r:id="rId13"/>
    <p:sldId id="381" r:id="rId14"/>
    <p:sldId id="382" r:id="rId15"/>
    <p:sldId id="383" r:id="rId16"/>
    <p:sldId id="388" r:id="rId17"/>
    <p:sldId id="384" r:id="rId18"/>
    <p:sldId id="385" r:id="rId19"/>
    <p:sldId id="386" r:id="rId20"/>
    <p:sldId id="387" r:id="rId21"/>
    <p:sldId id="378" r:id="rId22"/>
    <p:sldId id="258" r:id="rId23"/>
    <p:sldId id="259" r:id="rId24"/>
    <p:sldId id="260" r:id="rId25"/>
    <p:sldId id="261" r:id="rId26"/>
    <p:sldId id="262" r:id="rId27"/>
    <p:sldId id="263" r:id="rId28"/>
    <p:sldId id="264" r:id="rId29"/>
    <p:sldId id="265" r:id="rId30"/>
    <p:sldId id="389" r:id="rId31"/>
    <p:sldId id="266" r:id="rId32"/>
    <p:sldId id="390" r:id="rId33"/>
    <p:sldId id="269" r:id="rId34"/>
    <p:sldId id="271" r:id="rId35"/>
    <p:sldId id="270" r:id="rId36"/>
    <p:sldId id="317" r:id="rId37"/>
    <p:sldId id="267" r:id="rId38"/>
    <p:sldId id="297" r:id="rId39"/>
    <p:sldId id="298" r:id="rId40"/>
    <p:sldId id="299" r:id="rId41"/>
    <p:sldId id="300" r:id="rId42"/>
    <p:sldId id="301" r:id="rId43"/>
    <p:sldId id="272" r:id="rId44"/>
    <p:sldId id="391" r:id="rId45"/>
    <p:sldId id="392" r:id="rId46"/>
    <p:sldId id="395" r:id="rId47"/>
    <p:sldId id="396" r:id="rId48"/>
    <p:sldId id="397" r:id="rId49"/>
    <p:sldId id="398" r:id="rId50"/>
    <p:sldId id="399" r:id="rId51"/>
    <p:sldId id="400" r:id="rId52"/>
    <p:sldId id="401" r:id="rId53"/>
    <p:sldId id="402" r:id="rId54"/>
    <p:sldId id="393" r:id="rId55"/>
    <p:sldId id="403" r:id="rId56"/>
    <p:sldId id="405" r:id="rId57"/>
    <p:sldId id="406" r:id="rId58"/>
    <p:sldId id="407" r:id="rId59"/>
    <p:sldId id="408" r:id="rId60"/>
    <p:sldId id="409" r:id="rId61"/>
    <p:sldId id="410" r:id="rId62"/>
    <p:sldId id="411" r:id="rId63"/>
    <p:sldId id="404" r:id="rId64"/>
    <p:sldId id="412" r:id="rId65"/>
    <p:sldId id="414" r:id="rId66"/>
    <p:sldId id="415" r:id="rId67"/>
    <p:sldId id="416" r:id="rId68"/>
    <p:sldId id="413" r:id="rId69"/>
    <p:sldId id="418" r:id="rId70"/>
    <p:sldId id="417" r:id="rId71"/>
    <p:sldId id="419" r:id="rId72"/>
    <p:sldId id="420" r:id="rId73"/>
    <p:sldId id="421" r:id="rId74"/>
    <p:sldId id="427" r:id="rId75"/>
    <p:sldId id="423" r:id="rId76"/>
    <p:sldId id="424" r:id="rId77"/>
    <p:sldId id="422" r:id="rId78"/>
    <p:sldId id="394" r:id="rId79"/>
    <p:sldId id="425" r:id="rId80"/>
    <p:sldId id="426" r:id="rId8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899" autoAdjust="0"/>
  </p:normalViewPr>
  <p:slideViewPr>
    <p:cSldViewPr snapToGrid="0" snapToObjects="1" showGuides="1">
      <p:cViewPr varScale="1">
        <p:scale>
          <a:sx n="82" d="100"/>
          <a:sy n="82" d="100"/>
        </p:scale>
        <p:origin x="720"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viewProps" Target="viewProps.xml"/><Relationship Id="rId16" Type="http://schemas.openxmlformats.org/officeDocument/2006/relationships/slide" Target="slides/slide12.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microsoft.com/office/2018/10/relationships/authors" Target="authors.xml"/><Relationship Id="rId61" Type="http://schemas.openxmlformats.org/officeDocument/2006/relationships/slide" Target="slides/slide57.xml"/><Relationship Id="rId8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8/12/2024</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4945222" y="4329684"/>
            <a:ext cx="4873752" cy="630936"/>
          </a:xfrm>
        </p:spPr>
        <p:txBody>
          <a:bodyPr/>
          <a:lstStyle/>
          <a:p>
            <a:r>
              <a:rPr lang="en-US" sz="4000" dirty="0">
                <a:latin typeface="Arial" panose="020B0604020202020204" pitchFamily="34" charset="0"/>
                <a:cs typeface="Arial" panose="020B0604020202020204" pitchFamily="34" charset="0"/>
              </a:rPr>
              <a:t>Noble Xavier</a:t>
            </a:r>
          </a:p>
          <a:p>
            <a:endParaRPr lang="en-US" dirty="0"/>
          </a:p>
        </p:txBody>
      </p:sp>
      <p:sp>
        <p:nvSpPr>
          <p:cNvPr id="4" name="Title 3">
            <a:extLst>
              <a:ext uri="{FF2B5EF4-FFF2-40B4-BE49-F238E27FC236}">
                <a16:creationId xmlns:a16="http://schemas.microsoft.com/office/drawing/2014/main" id="{B7B90D92-1819-3D47-8648-D3DB3B00FFFB}"/>
              </a:ext>
            </a:extLst>
          </p:cNvPr>
          <p:cNvSpPr>
            <a:spLocks noGrp="1"/>
          </p:cNvSpPr>
          <p:nvPr>
            <p:ph type="ctrTitle"/>
          </p:nvPr>
        </p:nvSpPr>
        <p:spPr>
          <a:xfrm>
            <a:off x="1463039" y="2240280"/>
            <a:ext cx="9192520" cy="1709928"/>
          </a:xfrm>
        </p:spPr>
        <p:txBody>
          <a:bodyPr/>
          <a:lstStyle/>
          <a:p>
            <a:r>
              <a:rPr lang="en-IN" sz="4800" dirty="0">
                <a:latin typeface="Arial Rounded MT Bold" panose="020F0704030504030204" pitchFamily="34" charset="0"/>
              </a:rPr>
              <a:t>Natural Language Processing</a:t>
            </a:r>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NLP-Ambiguity</a:t>
            </a:r>
          </a:p>
        </p:txBody>
      </p:sp>
      <p:sp>
        <p:nvSpPr>
          <p:cNvPr id="5" name="TextBox 4">
            <a:extLst>
              <a:ext uri="{FF2B5EF4-FFF2-40B4-BE49-F238E27FC236}">
                <a16:creationId xmlns:a16="http://schemas.microsoft.com/office/drawing/2014/main" id="{876EF955-A967-C301-F19D-1B4CDDDE0636}"/>
              </a:ext>
            </a:extLst>
          </p:cNvPr>
          <p:cNvSpPr txBox="1"/>
          <p:nvPr/>
        </p:nvSpPr>
        <p:spPr>
          <a:xfrm>
            <a:off x="1063690" y="956789"/>
            <a:ext cx="10067729" cy="5632311"/>
          </a:xfrm>
          <a:prstGeom prst="rect">
            <a:avLst/>
          </a:prstGeom>
          <a:noFill/>
        </p:spPr>
        <p:txBody>
          <a:bodyPr wrap="square">
            <a:spAutoFit/>
          </a:bodyPr>
          <a:lstStyle/>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IN" sz="2000" b="1" i="0" dirty="0">
                <a:effectLst/>
                <a:latin typeface="Calibri" panose="020F0502020204030204" pitchFamily="34" charset="0"/>
                <a:ea typeface="Calibri" panose="020F0502020204030204" pitchFamily="34" charset="0"/>
                <a:cs typeface="Calibri" panose="020F0502020204030204" pitchFamily="34" charset="0"/>
              </a:rPr>
              <a:t>Structural Ambiguity</a:t>
            </a: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This ambiguity arises because the same exact sentence can be interpreted differently based on how the sentence is parsed.</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Example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effectLst/>
                <a:latin typeface="Calibri" panose="020F0502020204030204" pitchFamily="34" charset="0"/>
                <a:ea typeface="Calibri" panose="020F0502020204030204" pitchFamily="34" charset="0"/>
                <a:cs typeface="Calibri" panose="020F0502020204030204" pitchFamily="34" charset="0"/>
              </a:rPr>
              <a:t>I saw someone with a telescope</a:t>
            </a:r>
          </a:p>
          <a:p>
            <a:pPr lvl="1"/>
            <a:r>
              <a:rPr lang="en-US" sz="2000" b="0" i="0" dirty="0">
                <a:effectLst/>
                <a:latin typeface="Calibri" panose="020F0502020204030204" pitchFamily="34" charset="0"/>
                <a:ea typeface="Calibri" panose="020F0502020204030204" pitchFamily="34" charset="0"/>
                <a:cs typeface="Calibri" panose="020F0502020204030204" pitchFamily="34" charset="0"/>
              </a:rPr>
              <a:t>This sentence can be interpreted to mean that the speaker was using a telescope, or that they saw someone with a telescope</a:t>
            </a:r>
          </a:p>
          <a:p>
            <a:pPr algn="l"/>
            <a:endParaRPr lang="en-US" sz="2000" dirty="0">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effectLst/>
                <a:latin typeface="Calibri" panose="020F0502020204030204" pitchFamily="34" charset="0"/>
                <a:ea typeface="Calibri" panose="020F0502020204030204" pitchFamily="34" charset="0"/>
                <a:cs typeface="Calibri" panose="020F0502020204030204" pitchFamily="34" charset="0"/>
              </a:rPr>
              <a:t>The child looked at the lady using the magnifying glass</a:t>
            </a:r>
          </a:p>
          <a:p>
            <a:pPr lvl="1"/>
            <a:r>
              <a:rPr lang="en-US" sz="2000" b="0" i="0" dirty="0">
                <a:effectLst/>
                <a:latin typeface="Calibri" panose="020F0502020204030204" pitchFamily="34" charset="0"/>
                <a:ea typeface="Calibri" panose="020F0502020204030204" pitchFamily="34" charset="0"/>
                <a:cs typeface="Calibri" panose="020F0502020204030204" pitchFamily="34" charset="0"/>
              </a:rPr>
              <a:t>This sentence can be interpreted to mean that either the child or the lady was using the magnifying glass.</a:t>
            </a:r>
          </a:p>
          <a:p>
            <a:pPr algn="l"/>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algn="l"/>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209399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NLP-Ambiguity</a:t>
            </a:r>
          </a:p>
        </p:txBody>
      </p:sp>
      <p:sp>
        <p:nvSpPr>
          <p:cNvPr id="5" name="TextBox 4">
            <a:extLst>
              <a:ext uri="{FF2B5EF4-FFF2-40B4-BE49-F238E27FC236}">
                <a16:creationId xmlns:a16="http://schemas.microsoft.com/office/drawing/2014/main" id="{876EF955-A967-C301-F19D-1B4CDDDE0636}"/>
              </a:ext>
            </a:extLst>
          </p:cNvPr>
          <p:cNvSpPr txBox="1"/>
          <p:nvPr/>
        </p:nvSpPr>
        <p:spPr>
          <a:xfrm>
            <a:off x="1062135" y="1180724"/>
            <a:ext cx="10067729" cy="4093428"/>
          </a:xfrm>
          <a:prstGeom prst="rect">
            <a:avLst/>
          </a:prstGeom>
          <a:noFill/>
        </p:spPr>
        <p:txBody>
          <a:bodyPr wrap="square">
            <a:spAutoFit/>
          </a:bodyPr>
          <a:lstStyle/>
          <a:p>
            <a:pPr algn="l"/>
            <a:r>
              <a:rPr lang="en-US" sz="2000" b="1" i="0" dirty="0">
                <a:effectLst/>
                <a:latin typeface="Calibri" panose="020F0502020204030204" pitchFamily="34" charset="0"/>
                <a:ea typeface="Calibri" panose="020F0502020204030204" pitchFamily="34" charset="0"/>
                <a:cs typeface="Calibri" panose="020F0502020204030204" pitchFamily="34" charset="0"/>
              </a:rPr>
              <a:t>Scope Ambiguity</a:t>
            </a:r>
          </a:p>
          <a:p>
            <a:pPr algn="l"/>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algn="just"/>
            <a:r>
              <a:rPr lang="en-US" sz="2000" b="0" i="0" dirty="0">
                <a:effectLst/>
                <a:latin typeface="Calibri" panose="020F0502020204030204" pitchFamily="34" charset="0"/>
                <a:ea typeface="Calibri" panose="020F0502020204030204" pitchFamily="34" charset="0"/>
                <a:cs typeface="Calibri" panose="020F0502020204030204" pitchFamily="34" charset="0"/>
              </a:rPr>
              <a:t>Scope ambiguity can occur in sentences when the meaning of different parts of an expression is interpreted in different places.</a:t>
            </a:r>
          </a:p>
          <a:p>
            <a:pPr algn="just"/>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algn="just"/>
            <a:r>
              <a:rPr lang="en-US" sz="2000" dirty="0">
                <a:latin typeface="Calibri" panose="020F0502020204030204" pitchFamily="34" charset="0"/>
                <a:ea typeface="Calibri" panose="020F0502020204030204" pitchFamily="34" charset="0"/>
                <a:cs typeface="Calibri" panose="020F0502020204030204" pitchFamily="34" charset="0"/>
              </a:rPr>
              <a:t>Example </a:t>
            </a:r>
          </a:p>
          <a:p>
            <a:pPr algn="just"/>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effectLst/>
                <a:latin typeface="Calibri" panose="020F0502020204030204" pitchFamily="34" charset="0"/>
                <a:ea typeface="Calibri" panose="020F0502020204030204" pitchFamily="34" charset="0"/>
                <a:cs typeface="Calibri" panose="020F0502020204030204" pitchFamily="34" charset="0"/>
              </a:rPr>
              <a:t>All students learn a programming language.</a:t>
            </a:r>
          </a:p>
          <a:p>
            <a:pPr algn="l"/>
            <a:endParaRPr lang="en-US" sz="2000" dirty="0">
              <a:latin typeface="Calibri" panose="020F0502020204030204" pitchFamily="34" charset="0"/>
              <a:ea typeface="Calibri" panose="020F0502020204030204" pitchFamily="34" charset="0"/>
              <a:cs typeface="Calibri" panose="020F0502020204030204" pitchFamily="34" charset="0"/>
            </a:endParaRPr>
          </a:p>
          <a:p>
            <a:pPr lvl="1" algn="just"/>
            <a:r>
              <a:rPr lang="en-US" sz="2000" b="0" i="0" dirty="0">
                <a:effectLst/>
                <a:latin typeface="Calibri" panose="020F0502020204030204" pitchFamily="34" charset="0"/>
                <a:ea typeface="Calibri" panose="020F0502020204030204" pitchFamily="34" charset="0"/>
                <a:cs typeface="Calibri" panose="020F0502020204030204" pitchFamily="34" charset="0"/>
              </a:rPr>
              <a:t>The first is that all students learn the same programming language.</a:t>
            </a:r>
          </a:p>
          <a:p>
            <a:pPr lvl="1" algn="just"/>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lvl="1" algn="just"/>
            <a:r>
              <a:rPr lang="en-US" sz="2000" b="0" i="0" dirty="0">
                <a:effectLst/>
                <a:latin typeface="Calibri" panose="020F0502020204030204" pitchFamily="34" charset="0"/>
                <a:ea typeface="Calibri" panose="020F0502020204030204" pitchFamily="34" charset="0"/>
                <a:cs typeface="Calibri" panose="020F0502020204030204" pitchFamily="34" charset="0"/>
              </a:rPr>
              <a:t>They all learn a language that doesn’t have to be the same one.</a:t>
            </a:r>
          </a:p>
          <a:p>
            <a:pPr algn="l"/>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4286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NLP-Ambiguity</a:t>
            </a:r>
          </a:p>
        </p:txBody>
      </p:sp>
      <p:sp>
        <p:nvSpPr>
          <p:cNvPr id="5" name="TextBox 4">
            <a:extLst>
              <a:ext uri="{FF2B5EF4-FFF2-40B4-BE49-F238E27FC236}">
                <a16:creationId xmlns:a16="http://schemas.microsoft.com/office/drawing/2014/main" id="{876EF955-A967-C301-F19D-1B4CDDDE0636}"/>
              </a:ext>
            </a:extLst>
          </p:cNvPr>
          <p:cNvSpPr txBox="1"/>
          <p:nvPr/>
        </p:nvSpPr>
        <p:spPr>
          <a:xfrm>
            <a:off x="1062135" y="863483"/>
            <a:ext cx="10067729" cy="5632311"/>
          </a:xfrm>
          <a:prstGeom prst="rect">
            <a:avLst/>
          </a:prstGeom>
          <a:noFill/>
        </p:spPr>
        <p:txBody>
          <a:bodyPr wrap="square">
            <a:spAutoFit/>
          </a:bodyPr>
          <a:lstStyle/>
          <a:p>
            <a:pPr algn="l"/>
            <a:r>
              <a:rPr lang="en-US" sz="2000" b="1" i="0" dirty="0">
                <a:effectLst/>
                <a:latin typeface="Calibri" panose="020F0502020204030204" pitchFamily="34" charset="0"/>
                <a:ea typeface="Calibri" panose="020F0502020204030204" pitchFamily="34" charset="0"/>
                <a:cs typeface="Calibri" panose="020F0502020204030204" pitchFamily="34" charset="0"/>
              </a:rPr>
              <a:t>Lexical Ambiguity</a:t>
            </a:r>
          </a:p>
          <a:p>
            <a:pPr algn="l"/>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algn="just"/>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Certain words have the property that they can have multiple different meanings. </a:t>
            </a:r>
          </a:p>
          <a:p>
            <a:pPr algn="just"/>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There are two forms of lexical ambiguity that exist Polysemy and Homonymy.</a:t>
            </a:r>
          </a:p>
          <a:p>
            <a:pPr algn="just"/>
            <a:endPar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Polysemy </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This is when two words are the same but have a different meaning depending on the usage, </a:t>
            </a:r>
            <a:r>
              <a:rPr lang="en-US" sz="2000" b="0" i="0" dirty="0" err="1">
                <a:solidFill>
                  <a:srgbClr val="000000"/>
                </a:solidFill>
                <a:effectLst/>
                <a:latin typeface="Calibri" panose="020F0502020204030204" pitchFamily="34" charset="0"/>
                <a:ea typeface="Calibri" panose="020F0502020204030204" pitchFamily="34" charset="0"/>
                <a:cs typeface="Calibri" panose="020F0502020204030204" pitchFamily="34" charset="0"/>
              </a:rPr>
              <a:t>i.e</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word Foot. Foot can describe the body part or the foot of the building. Essentially, you are describing the base of something with the word foot.</a:t>
            </a:r>
          </a:p>
          <a:p>
            <a:pPr algn="just"/>
            <a:endPar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Homonym </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This occurs when a word has the same spelling or pronunciation, but has different meanings overall. </a:t>
            </a:r>
          </a:p>
          <a:p>
            <a:pPr algn="just"/>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word bass for example can be referring to the musical instrument, or a type of fish. </a:t>
            </a:r>
          </a:p>
          <a:p>
            <a:pPr algn="just"/>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 words </a:t>
            </a:r>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horse and hoarse. </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These two have similar pronunciations, but horse refers to the animal and hoarse refers to a sore throat.</a:t>
            </a:r>
          </a:p>
          <a:p>
            <a:pPr algn="l"/>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767423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NLP-Ambiguity</a:t>
            </a:r>
          </a:p>
        </p:txBody>
      </p:sp>
      <p:sp>
        <p:nvSpPr>
          <p:cNvPr id="5" name="TextBox 4">
            <a:extLst>
              <a:ext uri="{FF2B5EF4-FFF2-40B4-BE49-F238E27FC236}">
                <a16:creationId xmlns:a16="http://schemas.microsoft.com/office/drawing/2014/main" id="{876EF955-A967-C301-F19D-1B4CDDDE0636}"/>
              </a:ext>
            </a:extLst>
          </p:cNvPr>
          <p:cNvSpPr txBox="1"/>
          <p:nvPr/>
        </p:nvSpPr>
        <p:spPr>
          <a:xfrm>
            <a:off x="1715277" y="1348675"/>
            <a:ext cx="10067729" cy="3785652"/>
          </a:xfrm>
          <a:prstGeom prst="rect">
            <a:avLst/>
          </a:prstGeom>
          <a:noFill/>
        </p:spPr>
        <p:txBody>
          <a:bodyPr wrap="square">
            <a:spAutoFit/>
          </a:bodyPr>
          <a:lstStyle/>
          <a:p>
            <a:pPr algn="l"/>
            <a:r>
              <a:rPr lang="en-US" sz="2000" b="1" i="0" dirty="0">
                <a:effectLst/>
                <a:latin typeface="Calibri" panose="020F0502020204030204" pitchFamily="34" charset="0"/>
                <a:ea typeface="Calibri" panose="020F0502020204030204" pitchFamily="34" charset="0"/>
                <a:cs typeface="Calibri" panose="020F0502020204030204" pitchFamily="34" charset="0"/>
              </a:rPr>
              <a:t>Lexical Ambiguity Examples </a:t>
            </a:r>
          </a:p>
          <a:p>
            <a:pPr marL="342900" indent="-342900" algn="l">
              <a:buFont typeface="Arial" panose="020B0604020202020204" pitchFamily="34" charset="0"/>
              <a:buChar char="•"/>
            </a:pP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She is looking for a </a:t>
            </a:r>
            <a:r>
              <a:rPr lang="en-US" sz="2000" b="1" i="0" dirty="0">
                <a:solidFill>
                  <a:srgbClr val="00B0F0"/>
                </a:solidFill>
                <a:effectLst/>
                <a:latin typeface="Calibri" panose="020F0502020204030204" pitchFamily="34" charset="0"/>
                <a:ea typeface="Calibri" panose="020F0502020204030204" pitchFamily="34" charset="0"/>
                <a:cs typeface="Calibri" panose="020F0502020204030204" pitchFamily="34" charset="0"/>
              </a:rPr>
              <a:t>match </a:t>
            </a:r>
          </a:p>
          <a:p>
            <a:pPr algn="l"/>
            <a:r>
              <a:rPr lang="en-US" sz="2000" b="1" dirty="0">
                <a:solidFill>
                  <a:srgbClr val="00B0F0"/>
                </a:solidFill>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Match has a different meaning </a:t>
            </a:r>
            <a:endParaRPr lang="en-US" sz="200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The Fisherman went to the </a:t>
            </a:r>
            <a:r>
              <a:rPr lang="en-US" sz="2000" b="1" i="0" dirty="0">
                <a:solidFill>
                  <a:srgbClr val="00B0F0"/>
                </a:solidFill>
                <a:effectLst/>
                <a:latin typeface="Calibri" panose="020F0502020204030204" pitchFamily="34" charset="0"/>
                <a:ea typeface="Calibri" panose="020F0502020204030204" pitchFamily="34" charset="0"/>
                <a:cs typeface="Calibri" panose="020F0502020204030204" pitchFamily="34" charset="0"/>
              </a:rPr>
              <a:t>bank </a:t>
            </a:r>
          </a:p>
          <a:p>
            <a:pPr algn="l"/>
            <a:r>
              <a:rPr lang="en-US" sz="2000" dirty="0">
                <a:latin typeface="Calibri" panose="020F0502020204030204" pitchFamily="34" charset="0"/>
                <a:ea typeface="Calibri" panose="020F0502020204030204" pitchFamily="34" charset="0"/>
                <a:cs typeface="Calibri" panose="020F0502020204030204" pitchFamily="34" charset="0"/>
              </a:rPr>
              <a:t>      Bank has different meaning  River Bank  or Financial institution  </a:t>
            </a:r>
            <a:endParaRPr lang="en-US" sz="200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algn="l"/>
            <a:endParaRPr lang="en-US" sz="2000" b="1" i="0" dirty="0">
              <a:solidFill>
                <a:srgbClr val="00B0F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2000" b="1" dirty="0">
              <a:latin typeface="Calibri" panose="020F0502020204030204" pitchFamily="34" charset="0"/>
              <a:ea typeface="Calibri" panose="020F0502020204030204" pitchFamily="34" charset="0"/>
              <a:cs typeface="Calibri" panose="020F0502020204030204" pitchFamily="34" charset="0"/>
            </a:endParaRPr>
          </a:p>
          <a:p>
            <a:pPr algn="l"/>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algn="l"/>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02470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NLP-Ambiguity</a:t>
            </a:r>
          </a:p>
        </p:txBody>
      </p:sp>
      <p:sp>
        <p:nvSpPr>
          <p:cNvPr id="3" name="TextBox 2">
            <a:extLst>
              <a:ext uri="{FF2B5EF4-FFF2-40B4-BE49-F238E27FC236}">
                <a16:creationId xmlns:a16="http://schemas.microsoft.com/office/drawing/2014/main" id="{5E48134E-2B49-DCB9-6789-5A7C05667447}"/>
              </a:ext>
            </a:extLst>
          </p:cNvPr>
          <p:cNvSpPr txBox="1"/>
          <p:nvPr/>
        </p:nvSpPr>
        <p:spPr>
          <a:xfrm>
            <a:off x="1707500" y="1070302"/>
            <a:ext cx="8630817" cy="4708981"/>
          </a:xfrm>
          <a:prstGeom prst="rect">
            <a:avLst/>
          </a:prstGeom>
          <a:noFill/>
        </p:spPr>
        <p:txBody>
          <a:bodyPr wrap="square">
            <a:spAutoFit/>
          </a:bodyPr>
          <a:lstStyle/>
          <a:p>
            <a:pPr algn="l"/>
            <a:r>
              <a:rPr lang="en-IN" sz="2000" b="1" i="0" dirty="0">
                <a:effectLst/>
                <a:latin typeface="Calibri" panose="020F0502020204030204" pitchFamily="34" charset="0"/>
                <a:ea typeface="Calibri" panose="020F0502020204030204" pitchFamily="34" charset="0"/>
                <a:cs typeface="Calibri" panose="020F0502020204030204" pitchFamily="34" charset="0"/>
              </a:rPr>
              <a:t>Semantic Ambiguity</a:t>
            </a:r>
          </a:p>
          <a:p>
            <a:pPr algn="l"/>
            <a:endParaRPr lang="en-IN" sz="2000" dirty="0">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The same sentences can have multiple meanings depending on the context.</a:t>
            </a:r>
          </a:p>
          <a:p>
            <a:pPr algn="l"/>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Example </a:t>
            </a:r>
          </a:p>
          <a:p>
            <a:pPr algn="l"/>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He ate the burnt lasagna and pie </a:t>
            </a: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 could mean one of two things </a:t>
            </a:r>
          </a:p>
          <a:p>
            <a:pPr marL="800100" lvl="1" indent="-342900" algn="just">
              <a:buFont typeface="Arial" panose="020B0604020202020204" pitchFamily="34" charset="0"/>
              <a:buChar char="•"/>
            </a:pP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That the lasagna was burnt and the pie wasn’t.</a:t>
            </a:r>
          </a:p>
          <a:p>
            <a:pPr marL="800100" lvl="1" indent="-342900" algn="just">
              <a:buFont typeface="Arial" panose="020B0604020202020204" pitchFamily="34" charset="0"/>
              <a:buChar char="•"/>
            </a:pP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That both were burnt.</a:t>
            </a:r>
          </a:p>
          <a:p>
            <a:pPr algn="l"/>
            <a:endPar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One morning, I shot an elephant in my </a:t>
            </a:r>
            <a:r>
              <a:rPr lang="en-US" sz="2000" b="1" i="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pyjamas</a:t>
            </a:r>
            <a:endParaRPr lang="en-US" sz="2000" b="1" i="0" dirty="0">
              <a:solidFill>
                <a:srgbClr val="3C4043"/>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2000" b="1" dirty="0">
              <a:solidFill>
                <a:srgbClr val="3C4043"/>
              </a:solidFill>
              <a:latin typeface="Calibri" panose="020F0502020204030204" pitchFamily="34" charset="0"/>
              <a:ea typeface="Calibri" panose="020F0502020204030204" pitchFamily="34" charset="0"/>
              <a:cs typeface="Calibri" panose="020F0502020204030204" pitchFamily="34" charset="0"/>
            </a:endParaRPr>
          </a:p>
          <a:p>
            <a:pPr algn="l"/>
            <a:endParaRPr lang="en-US" sz="2000" dirty="0">
              <a:solidFill>
                <a:srgbClr val="3C4043"/>
              </a:solidFill>
              <a:latin typeface="Calibri" panose="020F0502020204030204" pitchFamily="34" charset="0"/>
              <a:ea typeface="Calibri" panose="020F0502020204030204" pitchFamily="34" charset="0"/>
              <a:cs typeface="Calibri" panose="020F0502020204030204" pitchFamily="34" charset="0"/>
            </a:endParaRPr>
          </a:p>
          <a:p>
            <a:pPr algn="l"/>
            <a:r>
              <a:rPr lang="en-US" sz="2000" dirty="0">
                <a:latin typeface="Calibri" panose="020F0502020204030204" pitchFamily="34" charset="0"/>
                <a:ea typeface="Calibri" panose="020F0502020204030204" pitchFamily="34" charset="0"/>
                <a:cs typeface="Calibri" panose="020F0502020204030204" pitchFamily="34" charset="0"/>
              </a:rPr>
              <a:t>Was the elephant</a:t>
            </a:r>
            <a:r>
              <a:rPr lang="en-US" sz="2000"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in </a:t>
            </a:r>
            <a:r>
              <a:rPr lang="en-US" sz="2000" b="0" i="0" dirty="0" err="1">
                <a:solidFill>
                  <a:srgbClr val="3C4043"/>
                </a:solidFill>
                <a:effectLst/>
                <a:latin typeface="Calibri" panose="020F0502020204030204" pitchFamily="34" charset="0"/>
                <a:ea typeface="Calibri" panose="020F0502020204030204" pitchFamily="34" charset="0"/>
                <a:cs typeface="Calibri" panose="020F0502020204030204" pitchFamily="34" charset="0"/>
              </a:rPr>
              <a:t>pyjamas</a:t>
            </a:r>
            <a:r>
              <a:rPr lang="en-US" sz="2000"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 or man was in pajamas </a:t>
            </a:r>
            <a:endParaRPr lang="en-IN"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7254981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NLP-Ambiguity</a:t>
            </a:r>
          </a:p>
        </p:txBody>
      </p:sp>
      <p:sp>
        <p:nvSpPr>
          <p:cNvPr id="3" name="TextBox 2">
            <a:extLst>
              <a:ext uri="{FF2B5EF4-FFF2-40B4-BE49-F238E27FC236}">
                <a16:creationId xmlns:a16="http://schemas.microsoft.com/office/drawing/2014/main" id="{F6C61E07-D1B1-4ACB-12E0-5BA7EE7F1157}"/>
              </a:ext>
            </a:extLst>
          </p:cNvPr>
          <p:cNvSpPr txBox="1"/>
          <p:nvPr/>
        </p:nvSpPr>
        <p:spPr>
          <a:xfrm>
            <a:off x="1082351" y="1028343"/>
            <a:ext cx="9022701" cy="5016758"/>
          </a:xfrm>
          <a:prstGeom prst="rect">
            <a:avLst/>
          </a:prstGeom>
          <a:noFill/>
        </p:spPr>
        <p:txBody>
          <a:bodyPr wrap="square">
            <a:spAutoFit/>
          </a:bodyPr>
          <a:lstStyle/>
          <a:p>
            <a:pPr algn="l"/>
            <a:r>
              <a:rPr lang="en-IN" sz="2000" b="1" i="0" dirty="0">
                <a:effectLst/>
                <a:latin typeface="Calibri" panose="020F0502020204030204" pitchFamily="34" charset="0"/>
                <a:ea typeface="Calibri" panose="020F0502020204030204" pitchFamily="34" charset="0"/>
                <a:cs typeface="Calibri" panose="020F0502020204030204" pitchFamily="34" charset="0"/>
              </a:rPr>
              <a:t>Referential Ambiguity</a:t>
            </a:r>
          </a:p>
          <a:p>
            <a:pPr algn="l"/>
            <a:endParaRPr lang="en-IN" sz="2000" dirty="0">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effectLst/>
                <a:latin typeface="Calibri" panose="020F0502020204030204" pitchFamily="34" charset="0"/>
                <a:ea typeface="Calibri" panose="020F0502020204030204" pitchFamily="34" charset="0"/>
                <a:cs typeface="Calibri" panose="020F0502020204030204" pitchFamily="34" charset="0"/>
              </a:rPr>
              <a:t>Referential ambiguity occurs when a phrase can have multiple interpretations due to the use of multiple objects and the referencing not being clear.</a:t>
            </a:r>
            <a:endParaRPr lang="en-IN" sz="2000" b="0" i="0" dirty="0">
              <a:effectLst/>
              <a:latin typeface="Calibri" panose="020F0502020204030204" pitchFamily="34" charset="0"/>
              <a:ea typeface="Calibri" panose="020F0502020204030204" pitchFamily="34" charset="0"/>
              <a:cs typeface="Calibri" panose="020F0502020204030204" pitchFamily="34" charset="0"/>
            </a:endParaRPr>
          </a:p>
          <a:p>
            <a:pPr algn="l"/>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Example </a:t>
            </a:r>
          </a:p>
          <a:p>
            <a:pPr algn="l"/>
            <a:endParaRPr lang="en-IN" sz="2000" dirty="0">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effectLst/>
                <a:latin typeface="Calibri" panose="020F0502020204030204" pitchFamily="34" charset="0"/>
                <a:ea typeface="Calibri" panose="020F0502020204030204" pitchFamily="34" charset="0"/>
                <a:cs typeface="Calibri" panose="020F0502020204030204" pitchFamily="34" charset="0"/>
              </a:rPr>
              <a:t>I looked at Michelle with the telescope.</a:t>
            </a:r>
          </a:p>
          <a:p>
            <a:pPr algn="l"/>
            <a:endParaRPr lang="en-US" sz="2000" dirty="0">
              <a:latin typeface="Calibri" panose="020F0502020204030204" pitchFamily="34" charset="0"/>
              <a:ea typeface="Calibri" panose="020F0502020204030204" pitchFamily="34" charset="0"/>
              <a:cs typeface="Calibri" panose="020F0502020204030204" pitchFamily="34" charset="0"/>
            </a:endParaRPr>
          </a:p>
          <a:p>
            <a:pPr marL="800100" lvl="1" indent="-342900" algn="jus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Michelle herself was carrying the telescope.</a:t>
            </a:r>
          </a:p>
          <a:p>
            <a:pPr marL="800100" lvl="1" indent="-342900" algn="jus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The person saying the sentence was using a telescope to see Michelle.</a:t>
            </a:r>
          </a:p>
          <a:p>
            <a:pPr algn="l"/>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algn="l"/>
            <a:br>
              <a:rPr lang="en-US" sz="2000" dirty="0">
                <a:latin typeface="Calibri" panose="020F0502020204030204" pitchFamily="34" charset="0"/>
                <a:ea typeface="Calibri" panose="020F0502020204030204" pitchFamily="34" charset="0"/>
                <a:cs typeface="Calibri" panose="020F0502020204030204" pitchFamily="34" charset="0"/>
              </a:rPr>
            </a:br>
            <a:r>
              <a:rPr lang="en-US" sz="2000" b="1" i="0" dirty="0">
                <a:effectLst/>
                <a:latin typeface="Calibri" panose="020F0502020204030204" pitchFamily="34" charset="0"/>
                <a:ea typeface="Calibri" panose="020F0502020204030204" pitchFamily="34" charset="0"/>
                <a:cs typeface="Calibri" panose="020F0502020204030204" pitchFamily="34" charset="0"/>
              </a:rPr>
              <a:t>The boy told his father the theft. He was very upset.</a:t>
            </a:r>
          </a:p>
          <a:p>
            <a:pPr lvl="1"/>
            <a:br>
              <a:rPr lang="en-US" sz="2000" dirty="0">
                <a:latin typeface="Calibri" panose="020F0502020204030204" pitchFamily="34" charset="0"/>
                <a:ea typeface="Calibri" panose="020F0502020204030204" pitchFamily="34" charset="0"/>
                <a:cs typeface="Calibri" panose="020F0502020204030204" pitchFamily="34" charset="0"/>
              </a:rPr>
            </a:br>
            <a:r>
              <a:rPr lang="en-US" sz="2000" b="0" i="0" dirty="0">
                <a:effectLst/>
                <a:latin typeface="Calibri" panose="020F0502020204030204" pitchFamily="34" charset="0"/>
                <a:ea typeface="Calibri" panose="020F0502020204030204" pitchFamily="34" charset="0"/>
                <a:cs typeface="Calibri" panose="020F0502020204030204" pitchFamily="34" charset="0"/>
              </a:rPr>
              <a:t>Here who does "He" refer to </a:t>
            </a:r>
            <a:endParaRPr lang="en-IN"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64178700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NLP-Ambiguity</a:t>
            </a:r>
          </a:p>
        </p:txBody>
      </p:sp>
      <p:sp>
        <p:nvSpPr>
          <p:cNvPr id="3" name="TextBox 2">
            <a:extLst>
              <a:ext uri="{FF2B5EF4-FFF2-40B4-BE49-F238E27FC236}">
                <a16:creationId xmlns:a16="http://schemas.microsoft.com/office/drawing/2014/main" id="{D717A1B6-5363-A6B8-21E0-970761B2CDD9}"/>
              </a:ext>
            </a:extLst>
          </p:cNvPr>
          <p:cNvSpPr txBox="1"/>
          <p:nvPr/>
        </p:nvSpPr>
        <p:spPr>
          <a:xfrm>
            <a:off x="1679509" y="1088962"/>
            <a:ext cx="8705461" cy="5016758"/>
          </a:xfrm>
          <a:prstGeom prst="rect">
            <a:avLst/>
          </a:prstGeom>
          <a:noFill/>
        </p:spPr>
        <p:txBody>
          <a:bodyPr wrap="square">
            <a:spAutoFit/>
          </a:bodyPr>
          <a:lstStyle/>
          <a:p>
            <a:pPr algn="l"/>
            <a:r>
              <a:rPr lang="en-IN" sz="2000" b="1" i="0" dirty="0">
                <a:effectLst/>
                <a:latin typeface="Calibri" panose="020F0502020204030204" pitchFamily="34" charset="0"/>
                <a:ea typeface="Calibri" panose="020F0502020204030204" pitchFamily="34" charset="0"/>
                <a:cs typeface="Calibri" panose="020F0502020204030204" pitchFamily="34" charset="0"/>
              </a:rPr>
              <a:t>Anaphoric Ambiguity</a:t>
            </a:r>
          </a:p>
          <a:p>
            <a:pPr algn="l"/>
            <a:endParaRPr lang="en-IN" sz="2000" dirty="0">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effectLst/>
                <a:latin typeface="Calibri" panose="020F0502020204030204" pitchFamily="34" charset="0"/>
                <a:ea typeface="Calibri" panose="020F0502020204030204" pitchFamily="34" charset="0"/>
                <a:cs typeface="Calibri" panose="020F0502020204030204" pitchFamily="34" charset="0"/>
              </a:rPr>
              <a:t>The use of pronouns can cause some confusion if there are multiple people being mentioned in a sentence.</a:t>
            </a:r>
          </a:p>
          <a:p>
            <a:pPr algn="l"/>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Example </a:t>
            </a:r>
          </a:p>
          <a:p>
            <a:pPr algn="l"/>
            <a:endParaRPr lang="en-US" sz="2000" dirty="0">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effectLst/>
                <a:latin typeface="Calibri" panose="020F0502020204030204" pitchFamily="34" charset="0"/>
                <a:ea typeface="Calibri" panose="020F0502020204030204" pitchFamily="34" charset="0"/>
                <a:cs typeface="Calibri" panose="020F0502020204030204" pitchFamily="34" charset="0"/>
              </a:rPr>
              <a:t>Michelle told Romany that she ate the cake.</a:t>
            </a:r>
          </a:p>
          <a:p>
            <a:pPr algn="l"/>
            <a:endParaRPr lang="en-US" sz="2000" dirty="0">
              <a:latin typeface="Calibri" panose="020F0502020204030204" pitchFamily="34" charset="0"/>
              <a:ea typeface="Calibri" panose="020F0502020204030204" pitchFamily="34" charset="0"/>
              <a:cs typeface="Calibri" panose="020F0502020204030204" pitchFamily="34" charset="0"/>
            </a:endParaRPr>
          </a:p>
          <a:p>
            <a:pPr lvl="1"/>
            <a:r>
              <a:rPr lang="en-US" sz="2000" b="0" i="0" dirty="0">
                <a:effectLst/>
                <a:latin typeface="Calibri" panose="020F0502020204030204" pitchFamily="34" charset="0"/>
                <a:ea typeface="Calibri" panose="020F0502020204030204" pitchFamily="34" charset="0"/>
                <a:cs typeface="Calibri" panose="020F0502020204030204" pitchFamily="34" charset="0"/>
              </a:rPr>
              <a:t>From the sentence alone it is not exactly clear whether ‘she’ is referring to Michelle or Romany.</a:t>
            </a:r>
          </a:p>
          <a:p>
            <a:pPr algn="l"/>
            <a:endParaRPr lang="en-US" sz="2000" dirty="0">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effectLst/>
                <a:latin typeface="Calibri" panose="020F0502020204030204" pitchFamily="34" charset="0"/>
                <a:ea typeface="Calibri" panose="020F0502020204030204" pitchFamily="34" charset="0"/>
                <a:cs typeface="Calibri" panose="020F0502020204030204" pitchFamily="34" charset="0"/>
              </a:rPr>
              <a:t>Margaret invited Susan for a visit, but she told her she had to go to work.</a:t>
            </a:r>
          </a:p>
          <a:p>
            <a:pPr lvl="1"/>
            <a:br>
              <a:rPr lang="en-US" sz="2000" dirty="0">
                <a:latin typeface="Calibri" panose="020F0502020204030204" pitchFamily="34" charset="0"/>
                <a:ea typeface="Calibri" panose="020F0502020204030204" pitchFamily="34" charset="0"/>
                <a:cs typeface="Calibri" panose="020F0502020204030204" pitchFamily="34" charset="0"/>
              </a:rPr>
            </a:br>
            <a:r>
              <a:rPr lang="en-US" sz="2000" dirty="0">
                <a:latin typeface="Calibri" panose="020F0502020204030204" pitchFamily="34" charset="0"/>
                <a:ea typeface="Calibri" panose="020F0502020204030204" pitchFamily="34" charset="0"/>
                <a:cs typeface="Calibri" panose="020F0502020204030204" pitchFamily="34" charset="0"/>
              </a:rPr>
              <a:t>H</a:t>
            </a:r>
            <a:r>
              <a:rPr lang="en-US" sz="2000" b="0" i="0" dirty="0">
                <a:effectLst/>
                <a:latin typeface="Calibri" panose="020F0502020204030204" pitchFamily="34" charset="0"/>
                <a:ea typeface="Calibri" panose="020F0502020204030204" pitchFamily="34" charset="0"/>
                <a:cs typeface="Calibri" panose="020F0502020204030204" pitchFamily="34" charset="0"/>
              </a:rPr>
              <a:t>ere "she" and "her" can be used for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for</a:t>
            </a:r>
            <a:r>
              <a:rPr lang="en-US" sz="2000" b="0" i="0" dirty="0">
                <a:effectLst/>
                <a:latin typeface="Calibri" panose="020F0502020204030204" pitchFamily="34" charset="0"/>
                <a:ea typeface="Calibri" panose="020F0502020204030204" pitchFamily="34" charset="0"/>
                <a:cs typeface="Calibri" panose="020F0502020204030204" pitchFamily="34" charset="0"/>
              </a:rPr>
              <a:t> Susan and Margaret interchangeably, which give two different meanings.</a:t>
            </a:r>
            <a:endParaRPr lang="en-IN"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746551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NLP-Ambiguity</a:t>
            </a:r>
          </a:p>
        </p:txBody>
      </p:sp>
      <p:sp>
        <p:nvSpPr>
          <p:cNvPr id="3" name="TextBox 2">
            <a:extLst>
              <a:ext uri="{FF2B5EF4-FFF2-40B4-BE49-F238E27FC236}">
                <a16:creationId xmlns:a16="http://schemas.microsoft.com/office/drawing/2014/main" id="{1EAD1735-8FBC-83DE-9628-A3224E9C7DF0}"/>
              </a:ext>
            </a:extLst>
          </p:cNvPr>
          <p:cNvSpPr txBox="1"/>
          <p:nvPr/>
        </p:nvSpPr>
        <p:spPr>
          <a:xfrm>
            <a:off x="923731" y="1297155"/>
            <a:ext cx="9293289" cy="4401205"/>
          </a:xfrm>
          <a:prstGeom prst="rect">
            <a:avLst/>
          </a:prstGeom>
          <a:noFill/>
        </p:spPr>
        <p:txBody>
          <a:bodyPr wrap="square">
            <a:spAutoFit/>
          </a:bodyPr>
          <a:lstStyle/>
          <a:p>
            <a:r>
              <a:rPr lang="en-US" sz="2000" b="1"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Pragmatic Ambiguity </a:t>
            </a:r>
          </a:p>
          <a:p>
            <a:endParaRPr lang="en-US" sz="2000" b="1" dirty="0">
              <a:solidFill>
                <a:srgbClr val="3C4043"/>
              </a:solidFill>
              <a:latin typeface="Calibri" panose="020F0502020204030204" pitchFamily="34" charset="0"/>
              <a:ea typeface="Calibri" panose="020F0502020204030204" pitchFamily="34" charset="0"/>
              <a:cs typeface="Calibri" panose="020F0502020204030204" pitchFamily="34" charset="0"/>
            </a:endParaRPr>
          </a:p>
          <a:p>
            <a:r>
              <a:rPr lang="en-US" sz="2000" b="0" i="0" dirty="0">
                <a:solidFill>
                  <a:srgbClr val="3C4043"/>
                </a:solidFill>
                <a:effectLst/>
                <a:latin typeface="Calibri" panose="020F0502020204030204" pitchFamily="34" charset="0"/>
                <a:ea typeface="Calibri" panose="020F0502020204030204" pitchFamily="34" charset="0"/>
                <a:cs typeface="Calibri" panose="020F0502020204030204" pitchFamily="34" charset="0"/>
              </a:rPr>
              <a:t>when the statement is not specific, and the context does not provide the information needed to clarify the statement. (Some Information is Missing)</a:t>
            </a:r>
          </a:p>
          <a:p>
            <a:endParaRPr lang="en-US" sz="2000" dirty="0">
              <a:solidFill>
                <a:srgbClr val="3C4043"/>
              </a:solidFill>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Example </a:t>
            </a:r>
          </a:p>
          <a:p>
            <a:endParaRPr lang="en-US" sz="2000" dirty="0">
              <a:solidFill>
                <a:srgbClr val="3C4043"/>
              </a:solidFill>
              <a:latin typeface="Calibri" panose="020F0502020204030204" pitchFamily="34" charset="0"/>
              <a:ea typeface="Calibri" panose="020F0502020204030204" pitchFamily="34" charset="0"/>
              <a:cs typeface="Calibri" panose="020F0502020204030204" pitchFamily="34" charset="0"/>
            </a:endParaRPr>
          </a:p>
          <a:p>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Ice cream is good this time of year</a:t>
            </a:r>
          </a:p>
          <a:p>
            <a:pPr lvl="1"/>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This statement implies that the speaker wants to eat ice cream, even though they didn't explicitly say so.</a:t>
            </a:r>
          </a:p>
          <a:p>
            <a:endParaRPr lang="en-US" sz="2000" dirty="0">
              <a:solidFill>
                <a:srgbClr val="3C4043"/>
              </a:solidFill>
              <a:latin typeface="Calibri" panose="020F0502020204030204" pitchFamily="34" charset="0"/>
              <a:ea typeface="Calibri" panose="020F0502020204030204" pitchFamily="34" charset="0"/>
              <a:cs typeface="Calibri" panose="020F0502020204030204" pitchFamily="34" charset="0"/>
            </a:endParaRPr>
          </a:p>
          <a:p>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He is an Italian</a:t>
            </a:r>
            <a:endParaRPr lang="en-US" sz="2000" b="1" dirty="0">
              <a:solidFill>
                <a:srgbClr val="3C4043"/>
              </a:solidFill>
              <a:latin typeface="Calibri" panose="020F0502020204030204" pitchFamily="34" charset="0"/>
              <a:ea typeface="Calibri" panose="020F0502020204030204" pitchFamily="34" charset="0"/>
              <a:cs typeface="Calibri" panose="020F0502020204030204" pitchFamily="34" charset="0"/>
            </a:endParaRPr>
          </a:p>
          <a:p>
            <a:pPr lvl="1"/>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This phrase can imply that the speaker is expressing contempt.</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73477338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7A7B0-8641-0B2C-58D2-960E427AB244}"/>
              </a:ext>
            </a:extLst>
          </p:cNvPr>
          <p:cNvSpPr txBox="1">
            <a:spLocks/>
          </p:cNvSpPr>
          <p:nvPr/>
        </p:nvSpPr>
        <p:spPr>
          <a:xfrm>
            <a:off x="2089118" y="407"/>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NLP-Ambiguity</a:t>
            </a:r>
          </a:p>
        </p:txBody>
      </p:sp>
      <p:pic>
        <p:nvPicPr>
          <p:cNvPr id="7" name="Picture 6">
            <a:extLst>
              <a:ext uri="{FF2B5EF4-FFF2-40B4-BE49-F238E27FC236}">
                <a16:creationId xmlns:a16="http://schemas.microsoft.com/office/drawing/2014/main" id="{EAD942A0-99C5-007D-A894-48E37CAF1E57}"/>
              </a:ext>
            </a:extLst>
          </p:cNvPr>
          <p:cNvPicPr>
            <a:picLocks noChangeAspect="1"/>
          </p:cNvPicPr>
          <p:nvPr/>
        </p:nvPicPr>
        <p:blipFill>
          <a:blip r:embed="rId2"/>
          <a:stretch>
            <a:fillRect/>
          </a:stretch>
        </p:blipFill>
        <p:spPr>
          <a:xfrm>
            <a:off x="1772816" y="540769"/>
            <a:ext cx="7624343" cy="5888023"/>
          </a:xfrm>
          <a:prstGeom prst="rect">
            <a:avLst/>
          </a:prstGeom>
        </p:spPr>
      </p:pic>
    </p:spTree>
    <p:extLst>
      <p:ext uri="{BB962C8B-B14F-4D97-AF65-F5344CB8AC3E}">
        <p14:creationId xmlns:p14="http://schemas.microsoft.com/office/powerpoint/2010/main" val="232714909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47A0D5-11F2-8C87-FC53-792820DE4A92}"/>
              </a:ext>
            </a:extLst>
          </p:cNvPr>
          <p:cNvSpPr txBox="1">
            <a:spLocks/>
          </p:cNvSpPr>
          <p:nvPr/>
        </p:nvSpPr>
        <p:spPr>
          <a:xfrm>
            <a:off x="2008441" y="354746"/>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Types of NLP</a:t>
            </a:r>
          </a:p>
        </p:txBody>
      </p:sp>
      <p:pic>
        <p:nvPicPr>
          <p:cNvPr id="5" name="Picture 4">
            <a:extLst>
              <a:ext uri="{FF2B5EF4-FFF2-40B4-BE49-F238E27FC236}">
                <a16:creationId xmlns:a16="http://schemas.microsoft.com/office/drawing/2014/main" id="{0E86AE25-4B7D-8F02-94FF-2CA4173A7BCE}"/>
              </a:ext>
            </a:extLst>
          </p:cNvPr>
          <p:cNvPicPr>
            <a:picLocks noChangeAspect="1"/>
          </p:cNvPicPr>
          <p:nvPr/>
        </p:nvPicPr>
        <p:blipFill>
          <a:blip r:embed="rId2"/>
          <a:stretch>
            <a:fillRect/>
          </a:stretch>
        </p:blipFill>
        <p:spPr>
          <a:xfrm>
            <a:off x="1653249" y="1461456"/>
            <a:ext cx="8512278" cy="4252328"/>
          </a:xfrm>
          <a:prstGeom prst="rect">
            <a:avLst/>
          </a:prstGeom>
        </p:spPr>
      </p:pic>
    </p:spTree>
    <p:extLst>
      <p:ext uri="{BB962C8B-B14F-4D97-AF65-F5344CB8AC3E}">
        <p14:creationId xmlns:p14="http://schemas.microsoft.com/office/powerpoint/2010/main" val="36032160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1498-DA8F-86CB-A0EE-3DB382013812}"/>
              </a:ext>
            </a:extLst>
          </p:cNvPr>
          <p:cNvSpPr>
            <a:spLocks noGrp="1"/>
          </p:cNvSpPr>
          <p:nvPr>
            <p:ph type="title"/>
          </p:nvPr>
        </p:nvSpPr>
        <p:spPr>
          <a:xfrm>
            <a:off x="1027874" y="2322576"/>
            <a:ext cx="9944926" cy="1901952"/>
          </a:xfrm>
        </p:spPr>
        <p:txBody>
          <a:bodyPr/>
          <a:lstStyle/>
          <a:p>
            <a:pPr algn="ctr"/>
            <a:r>
              <a:rPr lang="en-IN" dirty="0">
                <a:latin typeface="Arial Rounded MT Bold" panose="020F0704030504030204" pitchFamily="34" charset="0"/>
              </a:rPr>
              <a:t>NLP INTRODUCTION</a:t>
            </a:r>
          </a:p>
        </p:txBody>
      </p:sp>
      <p:sp>
        <p:nvSpPr>
          <p:cNvPr id="4" name="Text Placeholder 3">
            <a:extLst>
              <a:ext uri="{FF2B5EF4-FFF2-40B4-BE49-F238E27FC236}">
                <a16:creationId xmlns:a16="http://schemas.microsoft.com/office/drawing/2014/main" id="{233BC5B3-3977-012E-E7FE-F46AD8F7E399}"/>
              </a:ext>
            </a:extLst>
          </p:cNvPr>
          <p:cNvSpPr>
            <a:spLocks noGrp="1"/>
          </p:cNvSpPr>
          <p:nvPr>
            <p:ph type="body" sz="quarter" idx="14"/>
          </p:nvPr>
        </p:nvSpPr>
        <p:spPr/>
        <p:txBody>
          <a:bodyPr/>
          <a:lstStyle/>
          <a:p>
            <a:endParaRPr lang="en-IN" dirty="0"/>
          </a:p>
        </p:txBody>
      </p:sp>
      <p:sp>
        <p:nvSpPr>
          <p:cNvPr id="5" name="Text Placeholder 4">
            <a:extLst>
              <a:ext uri="{FF2B5EF4-FFF2-40B4-BE49-F238E27FC236}">
                <a16:creationId xmlns:a16="http://schemas.microsoft.com/office/drawing/2014/main" id="{E391707F-5BDB-0D97-D0BF-7E6D65544EE0}"/>
              </a:ext>
            </a:extLst>
          </p:cNvPr>
          <p:cNvSpPr>
            <a:spLocks noGrp="1"/>
          </p:cNvSpPr>
          <p:nvPr>
            <p:ph type="body" sz="quarter" idx="15"/>
          </p:nvPr>
        </p:nvSpPr>
        <p:spPr/>
        <p:txBody>
          <a:bodyPr/>
          <a:lstStyle/>
          <a:p>
            <a:endParaRPr lang="en-IN" dirty="0"/>
          </a:p>
        </p:txBody>
      </p:sp>
    </p:spTree>
    <p:extLst>
      <p:ext uri="{BB962C8B-B14F-4D97-AF65-F5344CB8AC3E}">
        <p14:creationId xmlns:p14="http://schemas.microsoft.com/office/powerpoint/2010/main" val="7931657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0464104-2D0A-468F-8C53-4DAEA9978EB0}"/>
              </a:ext>
            </a:extLst>
          </p:cNvPr>
          <p:cNvSpPr txBox="1"/>
          <p:nvPr/>
        </p:nvSpPr>
        <p:spPr>
          <a:xfrm>
            <a:off x="1012054" y="5965794"/>
            <a:ext cx="7519387" cy="461665"/>
          </a:xfrm>
          <a:prstGeom prst="rect">
            <a:avLst/>
          </a:prstGeom>
          <a:noFill/>
        </p:spPr>
        <p:txBody>
          <a:bodyPr wrap="square" rtlCol="0">
            <a:spAutoFit/>
          </a:bodyPr>
          <a:lstStyle/>
          <a:p>
            <a:r>
              <a:rPr lang="en-IN" sz="2400" dirty="0">
                <a:latin typeface="Calibri" panose="020F0502020204030204" pitchFamily="34" charset="0"/>
                <a:ea typeface="Calibri" panose="020F0502020204030204" pitchFamily="34" charset="0"/>
                <a:cs typeface="Calibri" panose="020F0502020204030204" pitchFamily="34" charset="0"/>
              </a:rPr>
              <a:t>Seq2Seq – Sequence to Sequence </a:t>
            </a:r>
          </a:p>
        </p:txBody>
      </p:sp>
      <p:sp>
        <p:nvSpPr>
          <p:cNvPr id="2" name="Title 1">
            <a:extLst>
              <a:ext uri="{FF2B5EF4-FFF2-40B4-BE49-F238E27FC236}">
                <a16:creationId xmlns:a16="http://schemas.microsoft.com/office/drawing/2014/main" id="{C7B4BB50-D9F1-EE18-49E0-E3797B7018BA}"/>
              </a:ext>
            </a:extLst>
          </p:cNvPr>
          <p:cNvSpPr txBox="1">
            <a:spLocks/>
          </p:cNvSpPr>
          <p:nvPr/>
        </p:nvSpPr>
        <p:spPr>
          <a:xfrm>
            <a:off x="2008441" y="354746"/>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Types of NLP</a:t>
            </a:r>
          </a:p>
        </p:txBody>
      </p:sp>
      <p:pic>
        <p:nvPicPr>
          <p:cNvPr id="6" name="Picture 5">
            <a:extLst>
              <a:ext uri="{FF2B5EF4-FFF2-40B4-BE49-F238E27FC236}">
                <a16:creationId xmlns:a16="http://schemas.microsoft.com/office/drawing/2014/main" id="{D4823C38-EADB-6585-B54A-F9299EFC501B}"/>
              </a:ext>
            </a:extLst>
          </p:cNvPr>
          <p:cNvPicPr>
            <a:picLocks noChangeAspect="1"/>
          </p:cNvPicPr>
          <p:nvPr/>
        </p:nvPicPr>
        <p:blipFill>
          <a:blip r:embed="rId2"/>
          <a:stretch>
            <a:fillRect/>
          </a:stretch>
        </p:blipFill>
        <p:spPr>
          <a:xfrm>
            <a:off x="1444274" y="1078850"/>
            <a:ext cx="9602032" cy="4686706"/>
          </a:xfrm>
          <a:prstGeom prst="rect">
            <a:avLst/>
          </a:prstGeom>
        </p:spPr>
      </p:pic>
    </p:spTree>
    <p:extLst>
      <p:ext uri="{BB962C8B-B14F-4D97-AF65-F5344CB8AC3E}">
        <p14:creationId xmlns:p14="http://schemas.microsoft.com/office/powerpoint/2010/main" val="2524463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6AF47E-D652-44C2-0C16-85916A6AD3C0}"/>
              </a:ext>
            </a:extLst>
          </p:cNvPr>
          <p:cNvSpPr txBox="1">
            <a:spLocks/>
          </p:cNvSpPr>
          <p:nvPr/>
        </p:nvSpPr>
        <p:spPr>
          <a:xfrm>
            <a:off x="2008441" y="354746"/>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Examples NLP- Chatbot</a:t>
            </a:r>
          </a:p>
        </p:txBody>
      </p:sp>
      <p:pic>
        <p:nvPicPr>
          <p:cNvPr id="5" name="Picture 4">
            <a:extLst>
              <a:ext uri="{FF2B5EF4-FFF2-40B4-BE49-F238E27FC236}">
                <a16:creationId xmlns:a16="http://schemas.microsoft.com/office/drawing/2014/main" id="{F488C8DD-89F1-9F7B-FA43-6E4F1E782127}"/>
              </a:ext>
            </a:extLst>
          </p:cNvPr>
          <p:cNvPicPr>
            <a:picLocks noChangeAspect="1"/>
          </p:cNvPicPr>
          <p:nvPr/>
        </p:nvPicPr>
        <p:blipFill>
          <a:blip r:embed="rId2"/>
          <a:stretch>
            <a:fillRect/>
          </a:stretch>
        </p:blipFill>
        <p:spPr>
          <a:xfrm>
            <a:off x="799641" y="1173284"/>
            <a:ext cx="10592718" cy="4511431"/>
          </a:xfrm>
          <a:prstGeom prst="rect">
            <a:avLst/>
          </a:prstGeom>
        </p:spPr>
      </p:pic>
    </p:spTree>
    <p:extLst>
      <p:ext uri="{BB962C8B-B14F-4D97-AF65-F5344CB8AC3E}">
        <p14:creationId xmlns:p14="http://schemas.microsoft.com/office/powerpoint/2010/main" val="28054034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2919E-1232-E9F4-84E6-F2531EB59224}"/>
              </a:ext>
            </a:extLst>
          </p:cNvPr>
          <p:cNvSpPr txBox="1">
            <a:spLocks/>
          </p:cNvSpPr>
          <p:nvPr/>
        </p:nvSpPr>
        <p:spPr>
          <a:xfrm>
            <a:off x="2008441" y="354746"/>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Examples NLP- Voice Recognition</a:t>
            </a:r>
          </a:p>
        </p:txBody>
      </p:sp>
      <p:pic>
        <p:nvPicPr>
          <p:cNvPr id="5" name="Picture 4">
            <a:extLst>
              <a:ext uri="{FF2B5EF4-FFF2-40B4-BE49-F238E27FC236}">
                <a16:creationId xmlns:a16="http://schemas.microsoft.com/office/drawing/2014/main" id="{B7EBAC0A-5E0B-1E81-B9B6-67AA6A7453C1}"/>
              </a:ext>
            </a:extLst>
          </p:cNvPr>
          <p:cNvPicPr>
            <a:picLocks noChangeAspect="1"/>
          </p:cNvPicPr>
          <p:nvPr/>
        </p:nvPicPr>
        <p:blipFill>
          <a:blip r:embed="rId2"/>
          <a:stretch>
            <a:fillRect/>
          </a:stretch>
        </p:blipFill>
        <p:spPr>
          <a:xfrm>
            <a:off x="1098651" y="1099662"/>
            <a:ext cx="10381407" cy="4722640"/>
          </a:xfrm>
          <a:prstGeom prst="rect">
            <a:avLst/>
          </a:prstGeom>
        </p:spPr>
      </p:pic>
    </p:spTree>
    <p:extLst>
      <p:ext uri="{BB962C8B-B14F-4D97-AF65-F5344CB8AC3E}">
        <p14:creationId xmlns:p14="http://schemas.microsoft.com/office/powerpoint/2010/main" val="362839483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D51AFE-EB2D-D60E-3128-5DA21A9CAC7A}"/>
              </a:ext>
            </a:extLst>
          </p:cNvPr>
          <p:cNvSpPr txBox="1">
            <a:spLocks/>
          </p:cNvSpPr>
          <p:nvPr/>
        </p:nvSpPr>
        <p:spPr>
          <a:xfrm>
            <a:off x="2008441" y="245907"/>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Examples NLP- Bag of Words </a:t>
            </a:r>
          </a:p>
        </p:txBody>
      </p:sp>
      <p:pic>
        <p:nvPicPr>
          <p:cNvPr id="5" name="Picture 4">
            <a:extLst>
              <a:ext uri="{FF2B5EF4-FFF2-40B4-BE49-F238E27FC236}">
                <a16:creationId xmlns:a16="http://schemas.microsoft.com/office/drawing/2014/main" id="{A922A108-CF15-6E18-FDC2-EECB4614FD0F}"/>
              </a:ext>
            </a:extLst>
          </p:cNvPr>
          <p:cNvPicPr>
            <a:picLocks noChangeAspect="1"/>
          </p:cNvPicPr>
          <p:nvPr/>
        </p:nvPicPr>
        <p:blipFill>
          <a:blip r:embed="rId2"/>
          <a:stretch>
            <a:fillRect/>
          </a:stretch>
        </p:blipFill>
        <p:spPr>
          <a:xfrm>
            <a:off x="691968" y="971914"/>
            <a:ext cx="10591036" cy="4458502"/>
          </a:xfrm>
          <a:prstGeom prst="rect">
            <a:avLst/>
          </a:prstGeom>
        </p:spPr>
      </p:pic>
    </p:spTree>
    <p:extLst>
      <p:ext uri="{BB962C8B-B14F-4D97-AF65-F5344CB8AC3E}">
        <p14:creationId xmlns:p14="http://schemas.microsoft.com/office/powerpoint/2010/main" val="28161501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95BF8-101E-6BD2-E97E-4855989BEB96}"/>
              </a:ext>
            </a:extLst>
          </p:cNvPr>
          <p:cNvSpPr txBox="1">
            <a:spLocks/>
          </p:cNvSpPr>
          <p:nvPr/>
        </p:nvSpPr>
        <p:spPr>
          <a:xfrm>
            <a:off x="2008441" y="245907"/>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Examples NLP- CNN Text Recognition</a:t>
            </a:r>
          </a:p>
        </p:txBody>
      </p:sp>
      <p:pic>
        <p:nvPicPr>
          <p:cNvPr id="5" name="Picture 4">
            <a:extLst>
              <a:ext uri="{FF2B5EF4-FFF2-40B4-BE49-F238E27FC236}">
                <a16:creationId xmlns:a16="http://schemas.microsoft.com/office/drawing/2014/main" id="{C6B895B0-B468-6F5B-079F-D015C0FAC0C2}"/>
              </a:ext>
            </a:extLst>
          </p:cNvPr>
          <p:cNvPicPr>
            <a:picLocks noChangeAspect="1"/>
          </p:cNvPicPr>
          <p:nvPr/>
        </p:nvPicPr>
        <p:blipFill>
          <a:blip r:embed="rId2"/>
          <a:stretch>
            <a:fillRect/>
          </a:stretch>
        </p:blipFill>
        <p:spPr>
          <a:xfrm>
            <a:off x="1035436" y="1140297"/>
            <a:ext cx="9617273" cy="3441034"/>
          </a:xfrm>
          <a:prstGeom prst="rect">
            <a:avLst/>
          </a:prstGeom>
        </p:spPr>
      </p:pic>
    </p:spTree>
    <p:extLst>
      <p:ext uri="{BB962C8B-B14F-4D97-AF65-F5344CB8AC3E}">
        <p14:creationId xmlns:p14="http://schemas.microsoft.com/office/powerpoint/2010/main" val="77110742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519640-6FCB-5909-BE60-C7B1C004ADE9}"/>
              </a:ext>
            </a:extLst>
          </p:cNvPr>
          <p:cNvSpPr txBox="1">
            <a:spLocks/>
          </p:cNvSpPr>
          <p:nvPr/>
        </p:nvSpPr>
        <p:spPr>
          <a:xfrm>
            <a:off x="2008441" y="245907"/>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Examples NLP- CNN Text Recognition</a:t>
            </a:r>
          </a:p>
        </p:txBody>
      </p:sp>
      <p:pic>
        <p:nvPicPr>
          <p:cNvPr id="7" name="Picture 6">
            <a:extLst>
              <a:ext uri="{FF2B5EF4-FFF2-40B4-BE49-F238E27FC236}">
                <a16:creationId xmlns:a16="http://schemas.microsoft.com/office/drawing/2014/main" id="{220F5B8D-7127-325D-0707-6FA69DE0D1EE}"/>
              </a:ext>
            </a:extLst>
          </p:cNvPr>
          <p:cNvPicPr>
            <a:picLocks noChangeAspect="1"/>
          </p:cNvPicPr>
          <p:nvPr/>
        </p:nvPicPr>
        <p:blipFill>
          <a:blip r:embed="rId2"/>
          <a:stretch>
            <a:fillRect/>
          </a:stretch>
        </p:blipFill>
        <p:spPr>
          <a:xfrm>
            <a:off x="1165674" y="1273598"/>
            <a:ext cx="9655377" cy="4282811"/>
          </a:xfrm>
          <a:prstGeom prst="rect">
            <a:avLst/>
          </a:prstGeom>
        </p:spPr>
      </p:pic>
    </p:spTree>
    <p:extLst>
      <p:ext uri="{BB962C8B-B14F-4D97-AF65-F5344CB8AC3E}">
        <p14:creationId xmlns:p14="http://schemas.microsoft.com/office/powerpoint/2010/main" val="9661208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7ADF37-7DA4-C7E4-E23D-3FCD7ECA860B}"/>
              </a:ext>
            </a:extLst>
          </p:cNvPr>
          <p:cNvSpPr txBox="1">
            <a:spLocks/>
          </p:cNvSpPr>
          <p:nvPr/>
        </p:nvSpPr>
        <p:spPr>
          <a:xfrm>
            <a:off x="2008441" y="245907"/>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Examples NLP- Seq2Seq</a:t>
            </a:r>
          </a:p>
        </p:txBody>
      </p:sp>
      <p:pic>
        <p:nvPicPr>
          <p:cNvPr id="5" name="Picture 4">
            <a:extLst>
              <a:ext uri="{FF2B5EF4-FFF2-40B4-BE49-F238E27FC236}">
                <a16:creationId xmlns:a16="http://schemas.microsoft.com/office/drawing/2014/main" id="{7E9DC9F0-D4CA-D5B7-C12F-E1C6C46561A2}"/>
              </a:ext>
            </a:extLst>
          </p:cNvPr>
          <p:cNvPicPr>
            <a:picLocks noChangeAspect="1"/>
          </p:cNvPicPr>
          <p:nvPr/>
        </p:nvPicPr>
        <p:blipFill>
          <a:blip r:embed="rId2"/>
          <a:stretch>
            <a:fillRect/>
          </a:stretch>
        </p:blipFill>
        <p:spPr>
          <a:xfrm>
            <a:off x="1077795" y="1102840"/>
            <a:ext cx="10036410" cy="4465707"/>
          </a:xfrm>
          <a:prstGeom prst="rect">
            <a:avLst/>
          </a:prstGeom>
        </p:spPr>
      </p:pic>
    </p:spTree>
    <p:extLst>
      <p:ext uri="{BB962C8B-B14F-4D97-AF65-F5344CB8AC3E}">
        <p14:creationId xmlns:p14="http://schemas.microsoft.com/office/powerpoint/2010/main" val="295882748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1498-DA8F-86CB-A0EE-3DB382013812}"/>
              </a:ext>
            </a:extLst>
          </p:cNvPr>
          <p:cNvSpPr>
            <a:spLocks noGrp="1"/>
          </p:cNvSpPr>
          <p:nvPr>
            <p:ph type="title"/>
          </p:nvPr>
        </p:nvSpPr>
        <p:spPr>
          <a:xfrm>
            <a:off x="1027874" y="2322576"/>
            <a:ext cx="9944926" cy="1901952"/>
          </a:xfrm>
        </p:spPr>
        <p:txBody>
          <a:bodyPr/>
          <a:lstStyle/>
          <a:p>
            <a:pPr algn="ctr"/>
            <a:r>
              <a:rPr lang="en-IN" dirty="0">
                <a:latin typeface="Arial Rounded MT Bold" panose="020F0704030504030204" pitchFamily="34" charset="0"/>
              </a:rPr>
              <a:t>BAG OF WORDS</a:t>
            </a:r>
          </a:p>
        </p:txBody>
      </p:sp>
      <p:sp>
        <p:nvSpPr>
          <p:cNvPr id="4" name="Text Placeholder 3">
            <a:extLst>
              <a:ext uri="{FF2B5EF4-FFF2-40B4-BE49-F238E27FC236}">
                <a16:creationId xmlns:a16="http://schemas.microsoft.com/office/drawing/2014/main" id="{233BC5B3-3977-012E-E7FE-F46AD8F7E399}"/>
              </a:ext>
            </a:extLst>
          </p:cNvPr>
          <p:cNvSpPr>
            <a:spLocks noGrp="1"/>
          </p:cNvSpPr>
          <p:nvPr>
            <p:ph type="body" sz="quarter" idx="14"/>
          </p:nvPr>
        </p:nvSpPr>
        <p:spPr/>
        <p:txBody>
          <a:bodyPr/>
          <a:lstStyle/>
          <a:p>
            <a:endParaRPr lang="en-IN" dirty="0"/>
          </a:p>
        </p:txBody>
      </p:sp>
      <p:sp>
        <p:nvSpPr>
          <p:cNvPr id="5" name="Text Placeholder 4">
            <a:extLst>
              <a:ext uri="{FF2B5EF4-FFF2-40B4-BE49-F238E27FC236}">
                <a16:creationId xmlns:a16="http://schemas.microsoft.com/office/drawing/2014/main" id="{E391707F-5BDB-0D97-D0BF-7E6D65544EE0}"/>
              </a:ext>
            </a:extLst>
          </p:cNvPr>
          <p:cNvSpPr>
            <a:spLocks noGrp="1"/>
          </p:cNvSpPr>
          <p:nvPr>
            <p:ph type="body" sz="quarter" idx="15"/>
          </p:nvPr>
        </p:nvSpPr>
        <p:spPr/>
        <p:txBody>
          <a:bodyPr/>
          <a:lstStyle/>
          <a:p>
            <a:endParaRPr lang="en-IN" dirty="0"/>
          </a:p>
        </p:txBody>
      </p:sp>
    </p:spTree>
    <p:extLst>
      <p:ext uri="{BB962C8B-B14F-4D97-AF65-F5344CB8AC3E}">
        <p14:creationId xmlns:p14="http://schemas.microsoft.com/office/powerpoint/2010/main" val="60317779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4F07-9547-5C1F-C4C0-8DD610E33C94}"/>
              </a:ext>
            </a:extLst>
          </p:cNvPr>
          <p:cNvSpPr txBox="1">
            <a:spLocks/>
          </p:cNvSpPr>
          <p:nvPr/>
        </p:nvSpPr>
        <p:spPr>
          <a:xfrm>
            <a:off x="2008441" y="395197"/>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a:t>
            </a:r>
          </a:p>
        </p:txBody>
      </p:sp>
      <p:sp>
        <p:nvSpPr>
          <p:cNvPr id="5" name="TextBox 4">
            <a:extLst>
              <a:ext uri="{FF2B5EF4-FFF2-40B4-BE49-F238E27FC236}">
                <a16:creationId xmlns:a16="http://schemas.microsoft.com/office/drawing/2014/main" id="{46854098-AB6A-C34C-6399-13BDB73868D7}"/>
              </a:ext>
            </a:extLst>
          </p:cNvPr>
          <p:cNvSpPr txBox="1"/>
          <p:nvPr/>
        </p:nvSpPr>
        <p:spPr>
          <a:xfrm>
            <a:off x="1090126" y="1264213"/>
            <a:ext cx="9806473" cy="1938992"/>
          </a:xfrm>
          <a:prstGeom prst="rect">
            <a:avLst/>
          </a:prstGeom>
          <a:noFill/>
        </p:spPr>
        <p:txBody>
          <a:bodyPr wrap="square">
            <a:spAutoFit/>
          </a:bodyPr>
          <a:lstStyle/>
          <a:p>
            <a:pPr marL="342900" indent="-342900">
              <a:buFont typeface="Arial" panose="020B0604020202020204" pitchFamily="34" charset="0"/>
              <a:buChar char="•"/>
            </a:pPr>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Bag of words (</a:t>
            </a:r>
            <a:r>
              <a:rPr lang="en-US" sz="2000" b="1" i="0" dirty="0" err="1">
                <a:solidFill>
                  <a:srgbClr val="001D35"/>
                </a:solidFill>
                <a:effectLst/>
                <a:latin typeface="Calibri" panose="020F0502020204030204" pitchFamily="34" charset="0"/>
                <a:ea typeface="Calibri" panose="020F0502020204030204" pitchFamily="34" charset="0"/>
                <a:cs typeface="Calibri" panose="020F0502020204030204" pitchFamily="34" charset="0"/>
              </a:rPr>
              <a:t>BoW</a:t>
            </a:r>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is a natural language processing (NLP) model that extracts features from text to help machine learning algorithms process it.</a:t>
            </a:r>
          </a:p>
          <a:p>
            <a:pPr marL="342900" indent="-342900">
              <a:buFont typeface="Arial" panose="020B0604020202020204" pitchFamily="34" charset="0"/>
              <a:buChar char="•"/>
            </a:pPr>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The model treats a document as a "bag" of words, rather than a sequence, and represents it by counting the frequency of each word. The order of words and their context are ignored</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6" name="Table 5">
            <a:extLst>
              <a:ext uri="{FF2B5EF4-FFF2-40B4-BE49-F238E27FC236}">
                <a16:creationId xmlns:a16="http://schemas.microsoft.com/office/drawing/2014/main" id="{43A06C3F-C5C7-6C40-32FB-94AC5918A833}"/>
              </a:ext>
            </a:extLst>
          </p:cNvPr>
          <p:cNvGraphicFramePr>
            <a:graphicFrameLocks noGrp="1"/>
          </p:cNvGraphicFramePr>
          <p:nvPr>
            <p:extLst>
              <p:ext uri="{D42A27DB-BD31-4B8C-83A1-F6EECF244321}">
                <p14:modId xmlns:p14="http://schemas.microsoft.com/office/powerpoint/2010/main" val="523728494"/>
              </p:ext>
            </p:extLst>
          </p:nvPr>
        </p:nvGraphicFramePr>
        <p:xfrm>
          <a:off x="1202094" y="3817404"/>
          <a:ext cx="9806475" cy="1584960"/>
        </p:xfrm>
        <a:graphic>
          <a:graphicData uri="http://schemas.openxmlformats.org/drawingml/2006/table">
            <a:tbl>
              <a:tblPr/>
              <a:tblGrid>
                <a:gridCol w="3155302">
                  <a:extLst>
                    <a:ext uri="{9D8B030D-6E8A-4147-A177-3AD203B41FA5}">
                      <a16:colId xmlns:a16="http://schemas.microsoft.com/office/drawing/2014/main" val="677037193"/>
                    </a:ext>
                  </a:extLst>
                </a:gridCol>
                <a:gridCol w="1250302">
                  <a:extLst>
                    <a:ext uri="{9D8B030D-6E8A-4147-A177-3AD203B41FA5}">
                      <a16:colId xmlns:a16="http://schemas.microsoft.com/office/drawing/2014/main" val="3914433104"/>
                    </a:ext>
                  </a:extLst>
                </a:gridCol>
                <a:gridCol w="1240971">
                  <a:extLst>
                    <a:ext uri="{9D8B030D-6E8A-4147-A177-3AD203B41FA5}">
                      <a16:colId xmlns:a16="http://schemas.microsoft.com/office/drawing/2014/main" val="1787146488"/>
                    </a:ext>
                  </a:extLst>
                </a:gridCol>
                <a:gridCol w="1110343">
                  <a:extLst>
                    <a:ext uri="{9D8B030D-6E8A-4147-A177-3AD203B41FA5}">
                      <a16:colId xmlns:a16="http://schemas.microsoft.com/office/drawing/2014/main" val="2109034399"/>
                    </a:ext>
                  </a:extLst>
                </a:gridCol>
                <a:gridCol w="1119674">
                  <a:extLst>
                    <a:ext uri="{9D8B030D-6E8A-4147-A177-3AD203B41FA5}">
                      <a16:colId xmlns:a16="http://schemas.microsoft.com/office/drawing/2014/main" val="958821413"/>
                    </a:ext>
                  </a:extLst>
                </a:gridCol>
                <a:gridCol w="998375">
                  <a:extLst>
                    <a:ext uri="{9D8B030D-6E8A-4147-A177-3AD203B41FA5}">
                      <a16:colId xmlns:a16="http://schemas.microsoft.com/office/drawing/2014/main" val="1670540508"/>
                    </a:ext>
                  </a:extLst>
                </a:gridCol>
                <a:gridCol w="931508">
                  <a:extLst>
                    <a:ext uri="{9D8B030D-6E8A-4147-A177-3AD203B41FA5}">
                      <a16:colId xmlns:a16="http://schemas.microsoft.com/office/drawing/2014/main" val="557811581"/>
                    </a:ext>
                  </a:extLst>
                </a:gridCol>
              </a:tblGrid>
              <a:tr h="0">
                <a:tc>
                  <a:txBody>
                    <a:bodyPr/>
                    <a:lstStyle/>
                    <a:p>
                      <a:pPr algn="l"/>
                      <a:r>
                        <a:rPr lang="en-IN" sz="2000" dirty="0">
                          <a:effectLst/>
                          <a:latin typeface="Calibri" panose="020F0502020204030204" pitchFamily="34" charset="0"/>
                          <a:ea typeface="Calibri" panose="020F0502020204030204" pitchFamily="34" charset="0"/>
                          <a:cs typeface="Calibri" panose="020F0502020204030204" pitchFamily="34" charset="0"/>
                        </a:rPr>
                        <a:t>Document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000" dirty="0">
                          <a:effectLst/>
                          <a:latin typeface="Calibri" panose="020F0502020204030204" pitchFamily="34" charset="0"/>
                          <a:ea typeface="Calibri" panose="020F0502020204030204" pitchFamily="34" charset="0"/>
                          <a:cs typeface="Calibri" panose="020F0502020204030204" pitchFamily="34" charset="0"/>
                        </a:rPr>
                        <a:t>the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000" dirty="0">
                          <a:effectLst/>
                          <a:latin typeface="Calibri" panose="020F0502020204030204" pitchFamily="34" charset="0"/>
                          <a:ea typeface="Calibri" panose="020F0502020204030204" pitchFamily="34" charset="0"/>
                          <a:cs typeface="Calibri" panose="020F0502020204030204" pitchFamily="34" charset="0"/>
                        </a:rPr>
                        <a:t>cat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000" dirty="0">
                          <a:effectLst/>
                          <a:latin typeface="Calibri" panose="020F0502020204030204" pitchFamily="34" charset="0"/>
                          <a:ea typeface="Calibri" panose="020F0502020204030204" pitchFamily="34" charset="0"/>
                          <a:cs typeface="Calibri" panose="020F0502020204030204" pitchFamily="34" charset="0"/>
                        </a:rPr>
                        <a:t>sat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000" dirty="0">
                          <a:effectLst/>
                          <a:latin typeface="Calibri" panose="020F0502020204030204" pitchFamily="34" charset="0"/>
                          <a:ea typeface="Calibri" panose="020F0502020204030204" pitchFamily="34" charset="0"/>
                          <a:cs typeface="Calibri" panose="020F0502020204030204" pitchFamily="34" charset="0"/>
                        </a:rPr>
                        <a:t>in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000" dirty="0">
                          <a:effectLst/>
                          <a:latin typeface="Calibri" panose="020F0502020204030204" pitchFamily="34" charset="0"/>
                          <a:ea typeface="Calibri" panose="020F0502020204030204" pitchFamily="34" charset="0"/>
                          <a:cs typeface="Calibri" panose="020F0502020204030204" pitchFamily="34" charset="0"/>
                        </a:rPr>
                        <a:t>hat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a:r>
                        <a:rPr lang="en-IN" sz="2000" dirty="0">
                          <a:effectLst/>
                          <a:latin typeface="Calibri" panose="020F0502020204030204" pitchFamily="34" charset="0"/>
                          <a:ea typeface="Calibri" panose="020F0502020204030204" pitchFamily="34" charset="0"/>
                          <a:cs typeface="Calibri" panose="020F0502020204030204" pitchFamily="34" charset="0"/>
                        </a:rPr>
                        <a:t>with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151655200"/>
                  </a:ext>
                </a:extLst>
              </a:tr>
              <a:tr h="0">
                <a:tc>
                  <a:txBody>
                    <a:bodyPr/>
                    <a:lstStyle/>
                    <a:p>
                      <a:pPr algn="l"/>
                      <a:r>
                        <a:rPr lang="en-IN" sz="2000" i="1" dirty="0">
                          <a:effectLst/>
                          <a:latin typeface="Calibri" panose="020F0502020204030204" pitchFamily="34" charset="0"/>
                          <a:ea typeface="Calibri" panose="020F0502020204030204" pitchFamily="34" charset="0"/>
                          <a:cs typeface="Calibri" panose="020F0502020204030204" pitchFamily="34" charset="0"/>
                        </a:rPr>
                        <a:t>the cat sat</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776800713"/>
                  </a:ext>
                </a:extLst>
              </a:tr>
              <a:tr h="0">
                <a:tc>
                  <a:txBody>
                    <a:bodyPr/>
                    <a:lstStyle/>
                    <a:p>
                      <a:pPr algn="l"/>
                      <a:r>
                        <a:rPr lang="en-US" sz="2000" i="1" dirty="0">
                          <a:effectLst/>
                          <a:latin typeface="Calibri" panose="020F0502020204030204" pitchFamily="34" charset="0"/>
                          <a:ea typeface="Calibri" panose="020F0502020204030204" pitchFamily="34" charset="0"/>
                          <a:cs typeface="Calibri" panose="020F0502020204030204" pitchFamily="34" charset="0"/>
                        </a:rPr>
                        <a:t>the cat sat in the hat</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dirty="0">
                          <a:effectLst/>
                          <a:latin typeface="Calibri" panose="020F0502020204030204" pitchFamily="34" charset="0"/>
                          <a:ea typeface="Calibri" panose="020F0502020204030204" pitchFamily="34" charset="0"/>
                          <a:cs typeface="Calibri" panose="020F050202020403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dirty="0">
                          <a:effectLst/>
                          <a:latin typeface="Calibri" panose="020F0502020204030204" pitchFamily="34" charset="0"/>
                          <a:ea typeface="Calibri" panose="020F0502020204030204" pitchFamily="34" charset="0"/>
                          <a:cs typeface="Calibri" panose="020F050202020403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9323510"/>
                  </a:ext>
                </a:extLst>
              </a:tr>
              <a:tr h="0">
                <a:tc>
                  <a:txBody>
                    <a:bodyPr/>
                    <a:lstStyle/>
                    <a:p>
                      <a:pPr algn="l"/>
                      <a:r>
                        <a:rPr lang="en-US" sz="2000" i="1" dirty="0">
                          <a:effectLst/>
                          <a:latin typeface="Calibri" panose="020F0502020204030204" pitchFamily="34" charset="0"/>
                          <a:ea typeface="Calibri" panose="020F0502020204030204" pitchFamily="34" charset="0"/>
                          <a:cs typeface="Calibri" panose="020F0502020204030204" pitchFamily="34" charset="0"/>
                        </a:rPr>
                        <a:t>the cat with the hat</a:t>
                      </a:r>
                      <a:endParaRPr lang="en-US" sz="2000" dirty="0">
                        <a:effectLst/>
                        <a:latin typeface="Calibri" panose="020F0502020204030204" pitchFamily="34" charset="0"/>
                        <a:ea typeface="Calibri" panose="020F0502020204030204" pitchFamily="34" charset="0"/>
                        <a:cs typeface="Calibri" panose="020F0502020204030204" pitchFamily="34"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dirty="0">
                          <a:effectLst/>
                          <a:latin typeface="Calibri" panose="020F0502020204030204" pitchFamily="34" charset="0"/>
                          <a:ea typeface="Calibri" panose="020F0502020204030204" pitchFamily="34" charset="0"/>
                          <a:cs typeface="Calibri" panose="020F050202020403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a:effectLst/>
                          <a:latin typeface="Calibri" panose="020F0502020204030204" pitchFamily="34" charset="0"/>
                          <a:ea typeface="Calibri" panose="020F0502020204030204" pitchFamily="34" charset="0"/>
                          <a:cs typeface="Calibri" panose="020F050202020403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a:r>
                        <a:rPr lang="en-IN" sz="2000" dirty="0">
                          <a:effectLst/>
                          <a:latin typeface="Calibri" panose="020F0502020204030204" pitchFamily="34" charset="0"/>
                          <a:ea typeface="Calibri" panose="020F0502020204030204" pitchFamily="34" charset="0"/>
                          <a:cs typeface="Calibri" panose="020F0502020204030204" pitchFamily="34" charset="0"/>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3304940"/>
                  </a:ext>
                </a:extLst>
              </a:tr>
            </a:tbl>
          </a:graphicData>
        </a:graphic>
      </p:graphicFrame>
    </p:spTree>
    <p:extLst>
      <p:ext uri="{BB962C8B-B14F-4D97-AF65-F5344CB8AC3E}">
        <p14:creationId xmlns:p14="http://schemas.microsoft.com/office/powerpoint/2010/main" val="423915739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F74F07-9547-5C1F-C4C0-8DD610E33C94}"/>
              </a:ext>
            </a:extLst>
          </p:cNvPr>
          <p:cNvSpPr txBox="1">
            <a:spLocks/>
          </p:cNvSpPr>
          <p:nvPr/>
        </p:nvSpPr>
        <p:spPr>
          <a:xfrm>
            <a:off x="2008441" y="395197"/>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Steps to create Bag of Words</a:t>
            </a:r>
          </a:p>
        </p:txBody>
      </p:sp>
      <p:sp>
        <p:nvSpPr>
          <p:cNvPr id="5" name="TextBox 4">
            <a:extLst>
              <a:ext uri="{FF2B5EF4-FFF2-40B4-BE49-F238E27FC236}">
                <a16:creationId xmlns:a16="http://schemas.microsoft.com/office/drawing/2014/main" id="{46854098-AB6A-C34C-6399-13BDB73868D7}"/>
              </a:ext>
            </a:extLst>
          </p:cNvPr>
          <p:cNvSpPr txBox="1"/>
          <p:nvPr/>
        </p:nvSpPr>
        <p:spPr>
          <a:xfrm>
            <a:off x="1090126" y="1264213"/>
            <a:ext cx="9806473" cy="3170099"/>
          </a:xfrm>
          <a:prstGeom prst="rect">
            <a:avLst/>
          </a:prstGeom>
          <a:noFill/>
        </p:spPr>
        <p:txBody>
          <a:bodyPr wrap="square">
            <a:spAutoFit/>
          </a:bodyPr>
          <a:lstStyle/>
          <a:p>
            <a:pPr algn="l" fontAlgn="base"/>
            <a:r>
              <a:rPr lang="en-IN" sz="2000" b="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Step 1: Collect Data</a:t>
            </a:r>
          </a:p>
          <a:p>
            <a:pPr algn="l" fontAlgn="base"/>
            <a:endParaRPr lang="en-IN" sz="2000" b="1" dirty="0">
              <a:solidFill>
                <a:srgbClr val="222222"/>
              </a:solidFill>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Step 2: Design the Vocabulary</a:t>
            </a:r>
          </a:p>
          <a:p>
            <a:pPr marL="800100" lvl="1" indent="-342900" fontAlgn="base">
              <a:buFont typeface="Arial" panose="020B0604020202020204" pitchFamily="34" charset="0"/>
              <a:buChar char="•"/>
            </a:pPr>
            <a:r>
              <a:rPr lang="en-US" sz="2000" b="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Now we can make a list of all unique  words in our model vocabulary.</a:t>
            </a:r>
          </a:p>
          <a:p>
            <a:pPr algn="l" fontAlgn="base"/>
            <a:endParaRPr lang="en-US" sz="2000" dirty="0">
              <a:solidFill>
                <a:srgbClr val="555555"/>
              </a:solidFill>
              <a:latin typeface="Calibri" panose="020F0502020204030204" pitchFamily="34" charset="0"/>
              <a:ea typeface="Calibri" panose="020F0502020204030204" pitchFamily="34" charset="0"/>
              <a:cs typeface="Calibri" panose="020F0502020204030204" pitchFamily="34" charset="0"/>
            </a:endParaRPr>
          </a:p>
          <a:p>
            <a:pPr algn="l" fontAlgn="base"/>
            <a:endParaRPr lang="en-US" sz="2000" b="0" dirty="0">
              <a:solidFill>
                <a:srgbClr val="555555"/>
              </a:solidFill>
              <a:effectLst/>
              <a:latin typeface="Calibri" panose="020F0502020204030204" pitchFamily="34" charset="0"/>
              <a:ea typeface="Calibri" panose="020F0502020204030204" pitchFamily="34" charset="0"/>
              <a:cs typeface="Calibri" panose="020F0502020204030204" pitchFamily="34" charset="0"/>
            </a:endParaRPr>
          </a:p>
          <a:p>
            <a:pPr fontAlgn="base"/>
            <a:r>
              <a:rPr lang="en-US" sz="2000" b="1" dirty="0">
                <a:solidFill>
                  <a:srgbClr val="222222"/>
                </a:solidFill>
                <a:effectLst/>
                <a:latin typeface="Calibri" panose="020F0502020204030204" pitchFamily="34" charset="0"/>
                <a:ea typeface="Calibri" panose="020F0502020204030204" pitchFamily="34" charset="0"/>
                <a:cs typeface="Calibri" panose="020F0502020204030204" pitchFamily="34" charset="0"/>
              </a:rPr>
              <a:t>Step 3: Create Document Vectors</a:t>
            </a:r>
            <a:endParaRPr lang="en-US" sz="2000" b="0" dirty="0">
              <a:solidFill>
                <a:srgbClr val="55555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b="0" i="0" dirty="0">
                <a:solidFill>
                  <a:srgbClr val="555555"/>
                </a:solidFill>
                <a:effectLst/>
                <a:latin typeface="Calibri" panose="020F0502020204030204" pitchFamily="34" charset="0"/>
                <a:ea typeface="Calibri" panose="020F0502020204030204" pitchFamily="34" charset="0"/>
                <a:cs typeface="Calibri" panose="020F0502020204030204" pitchFamily="34" charset="0"/>
              </a:rPr>
              <a:t>The objective is to turn each document of free text into a vector that we can use as input or output for a machine-learning model.</a:t>
            </a:r>
            <a:endParaRPr lang="en-US" sz="2000" b="0" dirty="0">
              <a:solidFill>
                <a:srgbClr val="555555"/>
              </a:solidFill>
              <a:effectLst/>
              <a:latin typeface="Calibri" panose="020F0502020204030204" pitchFamily="34" charset="0"/>
              <a:ea typeface="Calibri" panose="020F0502020204030204" pitchFamily="34" charset="0"/>
              <a:cs typeface="Calibri" panose="020F0502020204030204" pitchFamily="34" charset="0"/>
            </a:endParaRPr>
          </a:p>
          <a:p>
            <a:pPr algn="l" fontAlgn="base"/>
            <a:endParaRPr lang="en-IN" sz="2000" b="1" dirty="0">
              <a:solidFill>
                <a:srgbClr val="222222"/>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9442296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F7BA41-FF15-2714-2C9A-79144A0FB288}"/>
              </a:ext>
            </a:extLst>
          </p:cNvPr>
          <p:cNvSpPr txBox="1"/>
          <p:nvPr/>
        </p:nvSpPr>
        <p:spPr>
          <a:xfrm>
            <a:off x="429216" y="1276377"/>
            <a:ext cx="5812963" cy="4093428"/>
          </a:xfrm>
          <a:prstGeom prst="rect">
            <a:avLst/>
          </a:prstGeom>
          <a:noFill/>
        </p:spPr>
        <p:txBody>
          <a:bodyPr wrap="square">
            <a:spAutoFit/>
          </a:bodyPr>
          <a:lstStyle/>
          <a:p>
            <a:pPr marL="342900" indent="-342900">
              <a:buFont typeface="Arial" panose="020B0604020202020204" pitchFamily="34" charset="0"/>
              <a:buChar char="•"/>
            </a:pPr>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Natural language processing (NLP) </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is a part of computer science and artificial intelligence which deals with human languages </a:t>
            </a:r>
          </a:p>
          <a:p>
            <a:pPr marL="342900" indent="-342900">
              <a:buFont typeface="Arial" panose="020B0604020202020204" pitchFamily="34" charset="0"/>
              <a:buChar char="•"/>
            </a:pPr>
            <a:endPar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Natural language processing (NLP) </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is a machine-learning technology that allows computers to understand, manipulate, and interpret human language. </a:t>
            </a:r>
          </a:p>
          <a:p>
            <a:pPr marL="342900" indent="-342900">
              <a:buFont typeface="Arial" panose="020B0604020202020204" pitchFamily="34" charset="0"/>
              <a:buChar char="•"/>
            </a:pPr>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Organizations use NLP software to process large amounts of voice and text data from various sources, such as emails, social media, and video, and respond in real-time to human communication</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NLP Definition</a:t>
            </a:r>
          </a:p>
        </p:txBody>
      </p:sp>
      <p:pic>
        <p:nvPicPr>
          <p:cNvPr id="5" name="Picture 4">
            <a:extLst>
              <a:ext uri="{FF2B5EF4-FFF2-40B4-BE49-F238E27FC236}">
                <a16:creationId xmlns:a16="http://schemas.microsoft.com/office/drawing/2014/main" id="{4C487DEC-36C4-DD7D-81F1-B85B03EC9F1F}"/>
              </a:ext>
            </a:extLst>
          </p:cNvPr>
          <p:cNvPicPr>
            <a:picLocks noChangeAspect="1"/>
          </p:cNvPicPr>
          <p:nvPr/>
        </p:nvPicPr>
        <p:blipFill>
          <a:blip r:embed="rId2"/>
          <a:stretch>
            <a:fillRect/>
          </a:stretch>
        </p:blipFill>
        <p:spPr>
          <a:xfrm>
            <a:off x="6585045" y="1197103"/>
            <a:ext cx="5136587" cy="4014081"/>
          </a:xfrm>
          <a:prstGeom prst="rect">
            <a:avLst/>
          </a:prstGeom>
        </p:spPr>
      </p:pic>
    </p:spTree>
    <p:extLst>
      <p:ext uri="{BB962C8B-B14F-4D97-AF65-F5344CB8AC3E}">
        <p14:creationId xmlns:p14="http://schemas.microsoft.com/office/powerpoint/2010/main" val="120170443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DFDACA16-BBCD-4C20-A443-E9E1E786E3EF}"/>
              </a:ext>
            </a:extLst>
          </p:cNvPr>
          <p:cNvSpPr txBox="1"/>
          <p:nvPr/>
        </p:nvSpPr>
        <p:spPr>
          <a:xfrm>
            <a:off x="1355708" y="1165899"/>
            <a:ext cx="8425897" cy="707886"/>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Create a Vector with size 20000, In English, assume there are 20000 words commonly used </a:t>
            </a:r>
          </a:p>
        </p:txBody>
      </p:sp>
      <p:sp>
        <p:nvSpPr>
          <p:cNvPr id="2" name="Title 1">
            <a:extLst>
              <a:ext uri="{FF2B5EF4-FFF2-40B4-BE49-F238E27FC236}">
                <a16:creationId xmlns:a16="http://schemas.microsoft.com/office/drawing/2014/main" id="{763A0B67-25D9-FE91-6BEE-E95E179191EF}"/>
              </a:ext>
            </a:extLst>
          </p:cNvPr>
          <p:cNvSpPr txBox="1">
            <a:spLocks/>
          </p:cNvSpPr>
          <p:nvPr/>
        </p:nvSpPr>
        <p:spPr>
          <a:xfrm>
            <a:off x="2008441" y="395197"/>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a:t>
            </a:r>
          </a:p>
        </p:txBody>
      </p:sp>
      <p:pic>
        <p:nvPicPr>
          <p:cNvPr id="6" name="Picture 5">
            <a:extLst>
              <a:ext uri="{FF2B5EF4-FFF2-40B4-BE49-F238E27FC236}">
                <a16:creationId xmlns:a16="http://schemas.microsoft.com/office/drawing/2014/main" id="{3EE0E74B-8C34-BD0B-9ECB-184280BCEBE2}"/>
              </a:ext>
            </a:extLst>
          </p:cNvPr>
          <p:cNvPicPr>
            <a:picLocks noChangeAspect="1"/>
          </p:cNvPicPr>
          <p:nvPr/>
        </p:nvPicPr>
        <p:blipFill>
          <a:blip r:embed="rId2"/>
          <a:stretch>
            <a:fillRect/>
          </a:stretch>
        </p:blipFill>
        <p:spPr>
          <a:xfrm>
            <a:off x="1150433" y="1869122"/>
            <a:ext cx="9685859" cy="4351397"/>
          </a:xfrm>
          <a:prstGeom prst="rect">
            <a:avLst/>
          </a:prstGeom>
        </p:spPr>
      </p:pic>
    </p:spTree>
    <p:extLst>
      <p:ext uri="{BB962C8B-B14F-4D97-AF65-F5344CB8AC3E}">
        <p14:creationId xmlns:p14="http://schemas.microsoft.com/office/powerpoint/2010/main" val="286687528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426247F3-BA37-4743-95DA-553976E5A4E5}"/>
              </a:ext>
            </a:extLst>
          </p:cNvPr>
          <p:cNvSpPr txBox="1"/>
          <p:nvPr/>
        </p:nvSpPr>
        <p:spPr>
          <a:xfrm>
            <a:off x="1483569" y="1492626"/>
            <a:ext cx="8724122" cy="1015663"/>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1</a:t>
            </a:r>
            <a:r>
              <a:rPr lang="en-IN" sz="2000" baseline="30000" dirty="0">
                <a:latin typeface="Calibri" panose="020F0502020204030204" pitchFamily="34" charset="0"/>
                <a:ea typeface="Calibri" panose="020F0502020204030204" pitchFamily="34" charset="0"/>
                <a:cs typeface="Calibri" panose="020F0502020204030204" pitchFamily="34" charset="0"/>
              </a:rPr>
              <a:t>st</a:t>
            </a:r>
            <a:r>
              <a:rPr lang="en-IN" sz="2000" dirty="0">
                <a:latin typeface="Calibri" panose="020F0502020204030204" pitchFamily="34" charset="0"/>
                <a:ea typeface="Calibri" panose="020F0502020204030204" pitchFamily="34" charset="0"/>
                <a:cs typeface="Calibri" panose="020F0502020204030204" pitchFamily="34" charset="0"/>
              </a:rPr>
              <a:t> Position is for start of sentences.</a:t>
            </a:r>
          </a:p>
          <a:p>
            <a:r>
              <a:rPr lang="en-IN" sz="2000" dirty="0">
                <a:latin typeface="Calibri" panose="020F0502020204030204" pitchFamily="34" charset="0"/>
                <a:ea typeface="Calibri" panose="020F0502020204030204" pitchFamily="34" charset="0"/>
                <a:cs typeface="Calibri" panose="020F0502020204030204" pitchFamily="34" charset="0"/>
              </a:rPr>
              <a:t>2</a:t>
            </a:r>
            <a:r>
              <a:rPr lang="en-IN" sz="2000" baseline="30000" dirty="0">
                <a:latin typeface="Calibri" panose="020F0502020204030204" pitchFamily="34" charset="0"/>
                <a:ea typeface="Calibri" panose="020F0502020204030204" pitchFamily="34" charset="0"/>
                <a:cs typeface="Calibri" panose="020F0502020204030204" pitchFamily="34" charset="0"/>
              </a:rPr>
              <a:t>Nd</a:t>
            </a:r>
            <a:r>
              <a:rPr lang="en-IN" sz="2000" dirty="0">
                <a:latin typeface="Calibri" panose="020F0502020204030204" pitchFamily="34" charset="0"/>
                <a:ea typeface="Calibri" panose="020F0502020204030204" pitchFamily="34" charset="0"/>
                <a:cs typeface="Calibri" panose="020F0502020204030204" pitchFamily="34" charset="0"/>
              </a:rPr>
              <a:t> Position  is for end  of sentences.</a:t>
            </a:r>
          </a:p>
          <a:p>
            <a:r>
              <a:rPr lang="en-IN" sz="2000" dirty="0">
                <a:latin typeface="Calibri" panose="020F0502020204030204" pitchFamily="34" charset="0"/>
                <a:ea typeface="Calibri" panose="020F0502020204030204" pitchFamily="34" charset="0"/>
                <a:cs typeface="Calibri" panose="020F0502020204030204" pitchFamily="34" charset="0"/>
              </a:rPr>
              <a:t>Last positions for Special words.</a:t>
            </a:r>
          </a:p>
        </p:txBody>
      </p:sp>
      <p:sp>
        <p:nvSpPr>
          <p:cNvPr id="2" name="Title 1">
            <a:extLst>
              <a:ext uri="{FF2B5EF4-FFF2-40B4-BE49-F238E27FC236}">
                <a16:creationId xmlns:a16="http://schemas.microsoft.com/office/drawing/2014/main" id="{8F289C13-016F-7817-35D3-0C6DD7892698}"/>
              </a:ext>
            </a:extLst>
          </p:cNvPr>
          <p:cNvSpPr txBox="1">
            <a:spLocks/>
          </p:cNvSpPr>
          <p:nvPr/>
        </p:nvSpPr>
        <p:spPr>
          <a:xfrm>
            <a:off x="2008441" y="395197"/>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a:t>
            </a:r>
          </a:p>
        </p:txBody>
      </p:sp>
      <p:pic>
        <p:nvPicPr>
          <p:cNvPr id="4" name="Picture 3">
            <a:extLst>
              <a:ext uri="{FF2B5EF4-FFF2-40B4-BE49-F238E27FC236}">
                <a16:creationId xmlns:a16="http://schemas.microsoft.com/office/drawing/2014/main" id="{F989E5C0-10B9-8FAC-BC2A-4EB197FD6224}"/>
              </a:ext>
            </a:extLst>
          </p:cNvPr>
          <p:cNvPicPr>
            <a:picLocks noChangeAspect="1"/>
          </p:cNvPicPr>
          <p:nvPr/>
        </p:nvPicPr>
        <p:blipFill>
          <a:blip r:embed="rId2"/>
          <a:stretch>
            <a:fillRect/>
          </a:stretch>
        </p:blipFill>
        <p:spPr>
          <a:xfrm>
            <a:off x="1336720" y="2629773"/>
            <a:ext cx="6439458" cy="3147333"/>
          </a:xfrm>
          <a:prstGeom prst="rect">
            <a:avLst/>
          </a:prstGeom>
        </p:spPr>
      </p:pic>
    </p:spTree>
    <p:extLst>
      <p:ext uri="{BB962C8B-B14F-4D97-AF65-F5344CB8AC3E}">
        <p14:creationId xmlns:p14="http://schemas.microsoft.com/office/powerpoint/2010/main" val="5751281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9FDE31-BFCB-43B9-A9F5-F1DB0A21941B}"/>
              </a:ext>
            </a:extLst>
          </p:cNvPr>
          <p:cNvSpPr txBox="1"/>
          <p:nvPr/>
        </p:nvSpPr>
        <p:spPr>
          <a:xfrm>
            <a:off x="2008441" y="1446833"/>
            <a:ext cx="9059572"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Each of the 20000 words will be assigned to a fixed position </a:t>
            </a:r>
          </a:p>
        </p:txBody>
      </p:sp>
      <p:sp>
        <p:nvSpPr>
          <p:cNvPr id="2" name="Title 1">
            <a:extLst>
              <a:ext uri="{FF2B5EF4-FFF2-40B4-BE49-F238E27FC236}">
                <a16:creationId xmlns:a16="http://schemas.microsoft.com/office/drawing/2014/main" id="{0F11D3F3-40B3-84B3-957E-8E17CDB4E15F}"/>
              </a:ext>
            </a:extLst>
          </p:cNvPr>
          <p:cNvSpPr txBox="1">
            <a:spLocks/>
          </p:cNvSpPr>
          <p:nvPr/>
        </p:nvSpPr>
        <p:spPr>
          <a:xfrm>
            <a:off x="2008441" y="395197"/>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a:t>
            </a:r>
          </a:p>
        </p:txBody>
      </p:sp>
      <p:pic>
        <p:nvPicPr>
          <p:cNvPr id="6" name="Picture 5">
            <a:extLst>
              <a:ext uri="{FF2B5EF4-FFF2-40B4-BE49-F238E27FC236}">
                <a16:creationId xmlns:a16="http://schemas.microsoft.com/office/drawing/2014/main" id="{BC26FEEA-6E74-2EF9-B971-9D0F5F51ABF2}"/>
              </a:ext>
            </a:extLst>
          </p:cNvPr>
          <p:cNvPicPr>
            <a:picLocks noChangeAspect="1"/>
          </p:cNvPicPr>
          <p:nvPr/>
        </p:nvPicPr>
        <p:blipFill>
          <a:blip r:embed="rId2"/>
          <a:stretch>
            <a:fillRect/>
          </a:stretch>
        </p:blipFill>
        <p:spPr>
          <a:xfrm>
            <a:off x="2088206" y="2255715"/>
            <a:ext cx="6858594" cy="2682472"/>
          </a:xfrm>
          <a:prstGeom prst="rect">
            <a:avLst/>
          </a:prstGeom>
        </p:spPr>
      </p:pic>
    </p:spTree>
    <p:extLst>
      <p:ext uri="{BB962C8B-B14F-4D97-AF65-F5344CB8AC3E}">
        <p14:creationId xmlns:p14="http://schemas.microsoft.com/office/powerpoint/2010/main" val="1032970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636EC37-4081-4035-8D6C-3601EA437D27}"/>
              </a:ext>
            </a:extLst>
          </p:cNvPr>
          <p:cNvPicPr>
            <a:picLocks noChangeAspect="1"/>
          </p:cNvPicPr>
          <p:nvPr/>
        </p:nvPicPr>
        <p:blipFill>
          <a:blip r:embed="rId2"/>
          <a:stretch>
            <a:fillRect/>
          </a:stretch>
        </p:blipFill>
        <p:spPr>
          <a:xfrm>
            <a:off x="1101293" y="2034465"/>
            <a:ext cx="8769809" cy="2114365"/>
          </a:xfrm>
          <a:prstGeom prst="rect">
            <a:avLst/>
          </a:prstGeom>
        </p:spPr>
      </p:pic>
      <p:sp>
        <p:nvSpPr>
          <p:cNvPr id="2" name="Title 1">
            <a:extLst>
              <a:ext uri="{FF2B5EF4-FFF2-40B4-BE49-F238E27FC236}">
                <a16:creationId xmlns:a16="http://schemas.microsoft.com/office/drawing/2014/main" id="{3322DB2E-4A42-DF00-7AF4-D3A18F2AEC78}"/>
              </a:ext>
            </a:extLst>
          </p:cNvPr>
          <p:cNvSpPr txBox="1">
            <a:spLocks/>
          </p:cNvSpPr>
          <p:nvPr/>
        </p:nvSpPr>
        <p:spPr>
          <a:xfrm>
            <a:off x="1985287" y="535156"/>
            <a:ext cx="7001820"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Words-Example</a:t>
            </a:r>
          </a:p>
        </p:txBody>
      </p:sp>
    </p:spTree>
    <p:extLst>
      <p:ext uri="{BB962C8B-B14F-4D97-AF65-F5344CB8AC3E}">
        <p14:creationId xmlns:p14="http://schemas.microsoft.com/office/powerpoint/2010/main" val="70050910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3D3B155-5FB1-4360-BC7E-3E01031447C5}"/>
              </a:ext>
            </a:extLst>
          </p:cNvPr>
          <p:cNvSpPr txBox="1"/>
          <p:nvPr/>
        </p:nvSpPr>
        <p:spPr>
          <a:xfrm>
            <a:off x="1111418" y="532247"/>
            <a:ext cx="4534780"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Sample Email </a:t>
            </a:r>
          </a:p>
        </p:txBody>
      </p:sp>
      <p:sp>
        <p:nvSpPr>
          <p:cNvPr id="2" name="Title 1">
            <a:extLst>
              <a:ext uri="{FF2B5EF4-FFF2-40B4-BE49-F238E27FC236}">
                <a16:creationId xmlns:a16="http://schemas.microsoft.com/office/drawing/2014/main" id="{CC4487B9-98E6-CF77-DDF0-99F766B515A5}"/>
              </a:ext>
            </a:extLst>
          </p:cNvPr>
          <p:cNvSpPr txBox="1">
            <a:spLocks/>
          </p:cNvSpPr>
          <p:nvPr/>
        </p:nvSpPr>
        <p:spPr>
          <a:xfrm>
            <a:off x="3200399" y="195465"/>
            <a:ext cx="6059428"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a:t>
            </a:r>
          </a:p>
        </p:txBody>
      </p:sp>
      <p:pic>
        <p:nvPicPr>
          <p:cNvPr id="6" name="Picture 5">
            <a:extLst>
              <a:ext uri="{FF2B5EF4-FFF2-40B4-BE49-F238E27FC236}">
                <a16:creationId xmlns:a16="http://schemas.microsoft.com/office/drawing/2014/main" id="{71F95790-8DD0-7D3E-E620-0C6C6C2DE6F9}"/>
              </a:ext>
            </a:extLst>
          </p:cNvPr>
          <p:cNvPicPr>
            <a:picLocks noChangeAspect="1"/>
          </p:cNvPicPr>
          <p:nvPr/>
        </p:nvPicPr>
        <p:blipFill>
          <a:blip r:embed="rId2"/>
          <a:stretch>
            <a:fillRect/>
          </a:stretch>
        </p:blipFill>
        <p:spPr>
          <a:xfrm>
            <a:off x="745288" y="1056113"/>
            <a:ext cx="4656223" cy="5334462"/>
          </a:xfrm>
          <a:prstGeom prst="rect">
            <a:avLst/>
          </a:prstGeom>
        </p:spPr>
      </p:pic>
    </p:spTree>
    <p:extLst>
      <p:ext uri="{BB962C8B-B14F-4D97-AF65-F5344CB8AC3E}">
        <p14:creationId xmlns:p14="http://schemas.microsoft.com/office/powerpoint/2010/main" val="160646489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F7619EC7-7F6C-46E4-9EF2-EEB25D935492}"/>
              </a:ext>
            </a:extLst>
          </p:cNvPr>
          <p:cNvSpPr txBox="1"/>
          <p:nvPr/>
        </p:nvSpPr>
        <p:spPr>
          <a:xfrm>
            <a:off x="781234" y="4311260"/>
            <a:ext cx="9649699" cy="1938992"/>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Fill the sentence in the vector. The number in the vector represents how many times each word repeated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err="1">
                <a:latin typeface="Calibri" panose="020F0502020204030204" pitchFamily="34" charset="0"/>
                <a:ea typeface="Calibri" panose="020F0502020204030204" pitchFamily="34" charset="0"/>
                <a:cs typeface="Calibri" panose="020F0502020204030204" pitchFamily="34" charset="0"/>
              </a:rPr>
              <a:t>Eg</a:t>
            </a:r>
            <a:r>
              <a:rPr lang="en-IN" sz="2000" dirty="0">
                <a:latin typeface="Calibri" panose="020F0502020204030204" pitchFamily="34" charset="0"/>
                <a:ea typeface="Calibri" panose="020F0502020204030204" pitchFamily="34" charset="0"/>
                <a:cs typeface="Calibri" panose="020F0502020204030204" pitchFamily="34" charset="0"/>
              </a:rPr>
              <a:t> , Corresponds to the word “if” , number is 2 , means the word “if” occurred two times ,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Last number 3 means , there are three special words in the sentence , they are  Kirill,  Oz, V</a:t>
            </a:r>
          </a:p>
        </p:txBody>
      </p:sp>
      <p:sp>
        <p:nvSpPr>
          <p:cNvPr id="2" name="Title 1">
            <a:extLst>
              <a:ext uri="{FF2B5EF4-FFF2-40B4-BE49-F238E27FC236}">
                <a16:creationId xmlns:a16="http://schemas.microsoft.com/office/drawing/2014/main" id="{A64002C3-BAC9-1FAD-2FFB-012E4A11A8E6}"/>
              </a:ext>
            </a:extLst>
          </p:cNvPr>
          <p:cNvSpPr txBox="1">
            <a:spLocks/>
          </p:cNvSpPr>
          <p:nvPr/>
        </p:nvSpPr>
        <p:spPr>
          <a:xfrm>
            <a:off x="2008441" y="395197"/>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a:t>
            </a:r>
          </a:p>
        </p:txBody>
      </p:sp>
      <p:pic>
        <p:nvPicPr>
          <p:cNvPr id="4" name="Picture 3">
            <a:extLst>
              <a:ext uri="{FF2B5EF4-FFF2-40B4-BE49-F238E27FC236}">
                <a16:creationId xmlns:a16="http://schemas.microsoft.com/office/drawing/2014/main" id="{B29F9270-7F34-2778-ED4A-AC39A3336F7F}"/>
              </a:ext>
            </a:extLst>
          </p:cNvPr>
          <p:cNvPicPr>
            <a:picLocks noChangeAspect="1"/>
          </p:cNvPicPr>
          <p:nvPr/>
        </p:nvPicPr>
        <p:blipFill>
          <a:blip r:embed="rId2"/>
          <a:stretch>
            <a:fillRect/>
          </a:stretch>
        </p:blipFill>
        <p:spPr>
          <a:xfrm>
            <a:off x="435567" y="976603"/>
            <a:ext cx="10745131" cy="3257012"/>
          </a:xfrm>
          <a:prstGeom prst="rect">
            <a:avLst/>
          </a:prstGeom>
        </p:spPr>
      </p:pic>
    </p:spTree>
    <p:extLst>
      <p:ext uri="{BB962C8B-B14F-4D97-AF65-F5344CB8AC3E}">
        <p14:creationId xmlns:p14="http://schemas.microsoft.com/office/powerpoint/2010/main" val="315651704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1B936D5-524F-8A25-D9D9-B7AA71AA90CA}"/>
              </a:ext>
            </a:extLst>
          </p:cNvPr>
          <p:cNvSpPr txBox="1">
            <a:spLocks/>
          </p:cNvSpPr>
          <p:nvPr/>
        </p:nvSpPr>
        <p:spPr>
          <a:xfrm>
            <a:off x="2008441" y="589931"/>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a:t>
            </a:r>
          </a:p>
        </p:txBody>
      </p:sp>
      <p:pic>
        <p:nvPicPr>
          <p:cNvPr id="5" name="Picture 4">
            <a:extLst>
              <a:ext uri="{FF2B5EF4-FFF2-40B4-BE49-F238E27FC236}">
                <a16:creationId xmlns:a16="http://schemas.microsoft.com/office/drawing/2014/main" id="{18F9D5AB-18B8-88C0-D8E3-874DFC7C0E53}"/>
              </a:ext>
            </a:extLst>
          </p:cNvPr>
          <p:cNvPicPr>
            <a:picLocks noChangeAspect="1"/>
          </p:cNvPicPr>
          <p:nvPr/>
        </p:nvPicPr>
        <p:blipFill>
          <a:blip r:embed="rId2"/>
          <a:stretch>
            <a:fillRect/>
          </a:stretch>
        </p:blipFill>
        <p:spPr>
          <a:xfrm>
            <a:off x="883710" y="1466686"/>
            <a:ext cx="10219306" cy="3772227"/>
          </a:xfrm>
          <a:prstGeom prst="rect">
            <a:avLst/>
          </a:prstGeom>
        </p:spPr>
      </p:pic>
    </p:spTree>
    <p:extLst>
      <p:ext uri="{BB962C8B-B14F-4D97-AF65-F5344CB8AC3E}">
        <p14:creationId xmlns:p14="http://schemas.microsoft.com/office/powerpoint/2010/main" val="22577198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58FDC7-E9DA-7735-8047-89CA354059EF}"/>
              </a:ext>
            </a:extLst>
          </p:cNvPr>
          <p:cNvSpPr txBox="1">
            <a:spLocks/>
          </p:cNvSpPr>
          <p:nvPr/>
        </p:nvSpPr>
        <p:spPr>
          <a:xfrm>
            <a:off x="2008441" y="589931"/>
            <a:ext cx="7969844"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a:t>
            </a:r>
          </a:p>
        </p:txBody>
      </p:sp>
      <p:pic>
        <p:nvPicPr>
          <p:cNvPr id="5" name="Picture 4">
            <a:extLst>
              <a:ext uri="{FF2B5EF4-FFF2-40B4-BE49-F238E27FC236}">
                <a16:creationId xmlns:a16="http://schemas.microsoft.com/office/drawing/2014/main" id="{86FFAAFF-61EE-CE2E-0DFE-68BC6A2E4FA1}"/>
              </a:ext>
            </a:extLst>
          </p:cNvPr>
          <p:cNvPicPr>
            <a:picLocks noChangeAspect="1"/>
          </p:cNvPicPr>
          <p:nvPr/>
        </p:nvPicPr>
        <p:blipFill>
          <a:blip r:embed="rId2"/>
          <a:stretch>
            <a:fillRect/>
          </a:stretch>
        </p:blipFill>
        <p:spPr>
          <a:xfrm>
            <a:off x="1701410" y="1276583"/>
            <a:ext cx="8992379" cy="4389500"/>
          </a:xfrm>
          <a:prstGeom prst="rect">
            <a:avLst/>
          </a:prstGeom>
        </p:spPr>
      </p:pic>
    </p:spTree>
    <p:extLst>
      <p:ext uri="{BB962C8B-B14F-4D97-AF65-F5344CB8AC3E}">
        <p14:creationId xmlns:p14="http://schemas.microsoft.com/office/powerpoint/2010/main" val="366665292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0D5BB4-6CC1-1BF7-FA61-5C6D0A2A8DEA}"/>
              </a:ext>
            </a:extLst>
          </p:cNvPr>
          <p:cNvSpPr txBox="1">
            <a:spLocks/>
          </p:cNvSpPr>
          <p:nvPr/>
        </p:nvSpPr>
        <p:spPr>
          <a:xfrm>
            <a:off x="2753507" y="465994"/>
            <a:ext cx="6288892"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a:t>
            </a:r>
          </a:p>
        </p:txBody>
      </p:sp>
      <p:pic>
        <p:nvPicPr>
          <p:cNvPr id="5" name="Picture 4">
            <a:extLst>
              <a:ext uri="{FF2B5EF4-FFF2-40B4-BE49-F238E27FC236}">
                <a16:creationId xmlns:a16="http://schemas.microsoft.com/office/drawing/2014/main" id="{663E50E0-F7E8-8D89-D31E-5763669F5CC8}"/>
              </a:ext>
            </a:extLst>
          </p:cNvPr>
          <p:cNvPicPr>
            <a:picLocks noChangeAspect="1"/>
          </p:cNvPicPr>
          <p:nvPr/>
        </p:nvPicPr>
        <p:blipFill>
          <a:blip r:embed="rId2"/>
          <a:stretch>
            <a:fillRect/>
          </a:stretch>
        </p:blipFill>
        <p:spPr>
          <a:xfrm>
            <a:off x="1464736" y="1130963"/>
            <a:ext cx="9685859" cy="4206605"/>
          </a:xfrm>
          <a:prstGeom prst="rect">
            <a:avLst/>
          </a:prstGeom>
        </p:spPr>
      </p:pic>
    </p:spTree>
    <p:extLst>
      <p:ext uri="{BB962C8B-B14F-4D97-AF65-F5344CB8AC3E}">
        <p14:creationId xmlns:p14="http://schemas.microsoft.com/office/powerpoint/2010/main" val="148248264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0BD92E7-F47B-423D-87BE-E5789F85BEE0}"/>
              </a:ext>
            </a:extLst>
          </p:cNvPr>
          <p:cNvSpPr txBox="1"/>
          <p:nvPr/>
        </p:nvSpPr>
        <p:spPr>
          <a:xfrm>
            <a:off x="1305017" y="5730843"/>
            <a:ext cx="8016783"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Apply the Logistical Regression Model</a:t>
            </a:r>
          </a:p>
        </p:txBody>
      </p:sp>
      <p:sp>
        <p:nvSpPr>
          <p:cNvPr id="2" name="Title 1">
            <a:extLst>
              <a:ext uri="{FF2B5EF4-FFF2-40B4-BE49-F238E27FC236}">
                <a16:creationId xmlns:a16="http://schemas.microsoft.com/office/drawing/2014/main" id="{028B2255-439A-55C1-4814-DC4B6B80F99F}"/>
              </a:ext>
            </a:extLst>
          </p:cNvPr>
          <p:cNvSpPr txBox="1">
            <a:spLocks/>
          </p:cNvSpPr>
          <p:nvPr/>
        </p:nvSpPr>
        <p:spPr>
          <a:xfrm>
            <a:off x="2753507" y="465994"/>
            <a:ext cx="6288892"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a:t>
            </a:r>
          </a:p>
        </p:txBody>
      </p:sp>
      <p:pic>
        <p:nvPicPr>
          <p:cNvPr id="6" name="Picture 5">
            <a:extLst>
              <a:ext uri="{FF2B5EF4-FFF2-40B4-BE49-F238E27FC236}">
                <a16:creationId xmlns:a16="http://schemas.microsoft.com/office/drawing/2014/main" id="{D0D4A320-7B4F-DAF8-BDE6-531BAFD10E2F}"/>
              </a:ext>
            </a:extLst>
          </p:cNvPr>
          <p:cNvPicPr>
            <a:picLocks noChangeAspect="1"/>
          </p:cNvPicPr>
          <p:nvPr/>
        </p:nvPicPr>
        <p:blipFill>
          <a:blip r:embed="rId2"/>
          <a:stretch>
            <a:fillRect/>
          </a:stretch>
        </p:blipFill>
        <p:spPr>
          <a:xfrm>
            <a:off x="1287453" y="1089394"/>
            <a:ext cx="9220999" cy="4541914"/>
          </a:xfrm>
          <a:prstGeom prst="rect">
            <a:avLst/>
          </a:prstGeom>
        </p:spPr>
      </p:pic>
    </p:spTree>
    <p:extLst>
      <p:ext uri="{BB962C8B-B14F-4D97-AF65-F5344CB8AC3E}">
        <p14:creationId xmlns:p14="http://schemas.microsoft.com/office/powerpoint/2010/main" val="122648087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F7BA41-FF15-2714-2C9A-79144A0FB288}"/>
              </a:ext>
            </a:extLst>
          </p:cNvPr>
          <p:cNvSpPr txBox="1"/>
          <p:nvPr/>
        </p:nvSpPr>
        <p:spPr>
          <a:xfrm>
            <a:off x="1073019" y="1074509"/>
            <a:ext cx="9209315" cy="4708981"/>
          </a:xfrm>
          <a:prstGeom prst="rect">
            <a:avLst/>
          </a:prstGeom>
          <a:noFill/>
        </p:spPr>
        <p:txBody>
          <a:bodyPr wrap="square">
            <a:spAutoFit/>
          </a:bodyPr>
          <a:lstStyle/>
          <a:p>
            <a:pPr algn="l"/>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Sentiment analysis</a:t>
            </a: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Analyzes digital text to determine if the message's emotional tone is positive, negative, or neutral</a:t>
            </a:r>
          </a:p>
          <a:p>
            <a:pPr algn="l"/>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r>
              <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rPr>
              <a:t>Machine translation</a:t>
            </a: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Uses artificial intelligence to automatically translate text from one language to another without human involvement</a:t>
            </a:r>
          </a:p>
          <a:p>
            <a:pPr algn="l"/>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r>
              <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rPr>
              <a:t>Chatbots</a:t>
            </a: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Allows chatbots to communicate with other chatbots or humans through auditory or textual methods</a:t>
            </a:r>
          </a:p>
          <a:p>
            <a:pPr algn="l"/>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r>
              <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rPr>
              <a:t>AI software</a:t>
            </a: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Used in question-answering software for knowledge representation, analytical reasoning, and information retrieval</a:t>
            </a:r>
          </a:p>
        </p:txBody>
      </p:sp>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Applications of NLP</a:t>
            </a:r>
          </a:p>
        </p:txBody>
      </p:sp>
    </p:spTree>
    <p:extLst>
      <p:ext uri="{BB962C8B-B14F-4D97-AF65-F5344CB8AC3E}">
        <p14:creationId xmlns:p14="http://schemas.microsoft.com/office/powerpoint/2010/main" val="209706621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3ABDB7-198D-DAC1-78C6-75A463FE34D4}"/>
              </a:ext>
            </a:extLst>
          </p:cNvPr>
          <p:cNvSpPr txBox="1">
            <a:spLocks/>
          </p:cNvSpPr>
          <p:nvPr/>
        </p:nvSpPr>
        <p:spPr>
          <a:xfrm>
            <a:off x="2753507" y="465994"/>
            <a:ext cx="6288892"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latin typeface="Calibri" panose="020F0502020204030204" pitchFamily="34" charset="0"/>
                <a:cs typeface="Calibri" panose="020F0502020204030204" pitchFamily="34" charset="0"/>
              </a:rPr>
              <a:t>Bag of Words</a:t>
            </a:r>
          </a:p>
        </p:txBody>
      </p:sp>
      <p:pic>
        <p:nvPicPr>
          <p:cNvPr id="5" name="Picture 4">
            <a:extLst>
              <a:ext uri="{FF2B5EF4-FFF2-40B4-BE49-F238E27FC236}">
                <a16:creationId xmlns:a16="http://schemas.microsoft.com/office/drawing/2014/main" id="{B9E3AACE-F873-C405-3324-C98D66C7CFA1}"/>
              </a:ext>
            </a:extLst>
          </p:cNvPr>
          <p:cNvPicPr>
            <a:picLocks noChangeAspect="1"/>
          </p:cNvPicPr>
          <p:nvPr/>
        </p:nvPicPr>
        <p:blipFill>
          <a:blip r:embed="rId2"/>
          <a:stretch>
            <a:fillRect/>
          </a:stretch>
        </p:blipFill>
        <p:spPr>
          <a:xfrm>
            <a:off x="1245449" y="1120339"/>
            <a:ext cx="9701101" cy="5159187"/>
          </a:xfrm>
          <a:prstGeom prst="rect">
            <a:avLst/>
          </a:prstGeom>
        </p:spPr>
      </p:pic>
    </p:spTree>
    <p:extLst>
      <p:ext uri="{BB962C8B-B14F-4D97-AF65-F5344CB8AC3E}">
        <p14:creationId xmlns:p14="http://schemas.microsoft.com/office/powerpoint/2010/main" val="9876090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1498-DA8F-86CB-A0EE-3DB382013812}"/>
              </a:ext>
            </a:extLst>
          </p:cNvPr>
          <p:cNvSpPr>
            <a:spLocks noGrp="1"/>
          </p:cNvSpPr>
          <p:nvPr>
            <p:ph type="title"/>
          </p:nvPr>
        </p:nvSpPr>
        <p:spPr>
          <a:xfrm>
            <a:off x="2590800" y="2398776"/>
            <a:ext cx="7010400" cy="1901952"/>
          </a:xfrm>
        </p:spPr>
        <p:txBody>
          <a:bodyPr/>
          <a:lstStyle/>
          <a:p>
            <a:pPr algn="ctr"/>
            <a:r>
              <a:rPr lang="en-IN" dirty="0">
                <a:latin typeface="Arial Rounded MT Bold" panose="020F0704030504030204" pitchFamily="34" charset="0"/>
              </a:rPr>
              <a:t>NLTK</a:t>
            </a:r>
          </a:p>
        </p:txBody>
      </p:sp>
      <p:sp>
        <p:nvSpPr>
          <p:cNvPr id="4" name="Text Placeholder 3">
            <a:extLst>
              <a:ext uri="{FF2B5EF4-FFF2-40B4-BE49-F238E27FC236}">
                <a16:creationId xmlns:a16="http://schemas.microsoft.com/office/drawing/2014/main" id="{233BC5B3-3977-012E-E7FE-F46AD8F7E399}"/>
              </a:ext>
            </a:extLst>
          </p:cNvPr>
          <p:cNvSpPr>
            <a:spLocks noGrp="1"/>
          </p:cNvSpPr>
          <p:nvPr>
            <p:ph type="body" sz="quarter" idx="14"/>
          </p:nvPr>
        </p:nvSpPr>
        <p:spPr/>
        <p:txBody>
          <a:bodyPr/>
          <a:lstStyle/>
          <a:p>
            <a:endParaRPr lang="en-IN" dirty="0"/>
          </a:p>
        </p:txBody>
      </p:sp>
      <p:sp>
        <p:nvSpPr>
          <p:cNvPr id="5" name="Text Placeholder 4">
            <a:extLst>
              <a:ext uri="{FF2B5EF4-FFF2-40B4-BE49-F238E27FC236}">
                <a16:creationId xmlns:a16="http://schemas.microsoft.com/office/drawing/2014/main" id="{E391707F-5BDB-0D97-D0BF-7E6D65544EE0}"/>
              </a:ext>
            </a:extLst>
          </p:cNvPr>
          <p:cNvSpPr>
            <a:spLocks noGrp="1"/>
          </p:cNvSpPr>
          <p:nvPr>
            <p:ph type="body" sz="quarter" idx="15"/>
          </p:nvPr>
        </p:nvSpPr>
        <p:spPr/>
        <p:txBody>
          <a:bodyPr/>
          <a:lstStyle/>
          <a:p>
            <a:endParaRPr lang="en-IN" dirty="0"/>
          </a:p>
        </p:txBody>
      </p:sp>
    </p:spTree>
    <p:extLst>
      <p:ext uri="{BB962C8B-B14F-4D97-AF65-F5344CB8AC3E}">
        <p14:creationId xmlns:p14="http://schemas.microsoft.com/office/powerpoint/2010/main" val="6433237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753507" y="465994"/>
            <a:ext cx="6288892"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Natural Language Toolkit (NLTK)</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F699F8D4-08F2-786E-6744-EE929B5FB625}"/>
              </a:ext>
            </a:extLst>
          </p:cNvPr>
          <p:cNvSpPr txBox="1"/>
          <p:nvPr/>
        </p:nvSpPr>
        <p:spPr>
          <a:xfrm>
            <a:off x="1169940" y="1285735"/>
            <a:ext cx="9852120" cy="4401205"/>
          </a:xfrm>
          <a:prstGeom prst="rect">
            <a:avLst/>
          </a:prstGeom>
          <a:noFill/>
        </p:spPr>
        <p:txBody>
          <a:bodyPr wrap="square">
            <a:spAutoFit/>
          </a:bodyPr>
          <a:lstStyle/>
          <a:p>
            <a:pPr algn="just" rtl="0" fontAlgn="base"/>
            <a:r>
              <a:rPr lang="en-US" sz="2000" b="0" i="0" dirty="0">
                <a:effectLst/>
                <a:latin typeface="Calibri" panose="020F0502020204030204" pitchFamily="34" charset="0"/>
                <a:ea typeface="Calibri" panose="020F0502020204030204" pitchFamily="34" charset="0"/>
                <a:cs typeface="Calibri" panose="020F0502020204030204" pitchFamily="34" charset="0"/>
              </a:rPr>
              <a:t>NLTK is Pythons API library for performing an array of tasks in human language.</a:t>
            </a:r>
          </a:p>
          <a:p>
            <a:pPr algn="just" rtl="0" fontAlgn="base"/>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rtl="0" fontAlgn="base"/>
            <a:r>
              <a:rPr lang="en-US" sz="2000" b="0" i="0" dirty="0">
                <a:effectLst/>
                <a:latin typeface="Calibri" panose="020F0502020204030204" pitchFamily="34" charset="0"/>
                <a:ea typeface="Calibri" panose="020F0502020204030204" pitchFamily="34" charset="0"/>
                <a:cs typeface="Calibri" panose="020F0502020204030204" pitchFamily="34" charset="0"/>
              </a:rPr>
              <a:t>It can perform a variety of operations on textual data, such as classification, tokenization, stemming, tagging,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Leparsing</a:t>
            </a:r>
            <a:r>
              <a:rPr lang="en-US" sz="2000" b="0" i="0" dirty="0">
                <a:effectLst/>
                <a:latin typeface="Calibri" panose="020F0502020204030204" pitchFamily="34" charset="0"/>
                <a:ea typeface="Calibri" panose="020F0502020204030204" pitchFamily="34" charset="0"/>
                <a:cs typeface="Calibri" panose="020F0502020204030204" pitchFamily="34" charset="0"/>
              </a:rPr>
              <a:t>, semantic reasoning, etc.</a:t>
            </a:r>
          </a:p>
          <a:p>
            <a:pPr algn="just" rtl="0" fontAlgn="base"/>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algn="just" rtl="0" fontAlgn="base"/>
            <a:r>
              <a:rPr lang="en-US" sz="2000" b="0" i="0" dirty="0">
                <a:effectLst/>
                <a:latin typeface="Calibri" panose="020F0502020204030204" pitchFamily="34" charset="0"/>
                <a:ea typeface="Calibri" panose="020F0502020204030204" pitchFamily="34" charset="0"/>
                <a:cs typeface="Calibri" panose="020F0502020204030204" pitchFamily="34" charset="0"/>
              </a:rPr>
              <a:t>NLTK is  used to process and analyze textual data for natural language processing (NLP) tasks in artificial intelligence. It's a popular tool for computational linguistics and NLP and can be used for a variety of tasks</a:t>
            </a:r>
          </a:p>
          <a:p>
            <a:pPr algn="just" rtl="0" fontAlgn="base"/>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rtl="0" fontAlgn="base"/>
            <a:r>
              <a:rPr lang="en-US" sz="2000" b="1" i="0" dirty="0">
                <a:effectLst/>
                <a:latin typeface="Calibri" panose="020F0502020204030204" pitchFamily="34" charset="0"/>
                <a:ea typeface="Calibri" panose="020F0502020204030204" pitchFamily="34" charset="0"/>
                <a:cs typeface="Calibri" panose="020F0502020204030204" pitchFamily="34" charset="0"/>
              </a:rPr>
              <a:t>Installation:</a:t>
            </a:r>
          </a:p>
          <a:p>
            <a:pPr rtl="0" fontAlgn="base"/>
            <a:br>
              <a:rPr lang="en-US" sz="2000" b="0" i="0" dirty="0">
                <a:effectLst/>
                <a:latin typeface="Calibri" panose="020F0502020204030204" pitchFamily="34" charset="0"/>
                <a:ea typeface="Calibri" panose="020F0502020204030204" pitchFamily="34" charset="0"/>
                <a:cs typeface="Calibri" panose="020F0502020204030204" pitchFamily="34" charset="0"/>
              </a:rPr>
            </a:br>
            <a:r>
              <a:rPr lang="en-US" sz="2000" b="0" i="0" dirty="0">
                <a:effectLst/>
                <a:latin typeface="Calibri" panose="020F0502020204030204" pitchFamily="34" charset="0"/>
                <a:ea typeface="Calibri" panose="020F0502020204030204" pitchFamily="34" charset="0"/>
                <a:cs typeface="Calibri" panose="020F0502020204030204" pitchFamily="34" charset="0"/>
              </a:rPr>
              <a:t>NLTK can be installed simply using pip or by running the following code.</a:t>
            </a:r>
          </a:p>
          <a:p>
            <a:pPr algn="just" rtl="0" fontAlgn="base"/>
            <a:endParaRPr lang="en-US" sz="2000" dirty="0">
              <a:latin typeface="Calibri" panose="020F0502020204030204" pitchFamily="34" charset="0"/>
              <a:ea typeface="Calibri" panose="020F0502020204030204" pitchFamily="34" charset="0"/>
              <a:cs typeface="Calibri" panose="020F0502020204030204" pitchFamily="34" charset="0"/>
            </a:endParaRPr>
          </a:p>
          <a:p>
            <a:pPr algn="just" rtl="0" fontAlgn="base"/>
            <a:r>
              <a:rPr lang="en-US" sz="2000" b="1" i="0" dirty="0">
                <a:solidFill>
                  <a:srgbClr val="00B0F0"/>
                </a:solidFill>
                <a:effectLst/>
                <a:latin typeface="Calibri" panose="020F0502020204030204" pitchFamily="34" charset="0"/>
                <a:ea typeface="Calibri" panose="020F0502020204030204" pitchFamily="34" charset="0"/>
                <a:cs typeface="Calibri" panose="020F0502020204030204" pitchFamily="34" charset="0"/>
              </a:rPr>
              <a:t>! pip install </a:t>
            </a:r>
            <a:r>
              <a:rPr lang="en-US" sz="2000" b="1" i="0" dirty="0" err="1">
                <a:solidFill>
                  <a:srgbClr val="00B0F0"/>
                </a:solidFill>
                <a:effectLst/>
                <a:latin typeface="Calibri" panose="020F0502020204030204" pitchFamily="34" charset="0"/>
                <a:ea typeface="Calibri" panose="020F0502020204030204" pitchFamily="34" charset="0"/>
                <a:cs typeface="Calibri" panose="020F0502020204030204" pitchFamily="34" charset="0"/>
              </a:rPr>
              <a:t>nltk</a:t>
            </a:r>
            <a:endParaRPr lang="en-US" sz="2000" b="1" i="0" dirty="0">
              <a:solidFill>
                <a:srgbClr val="00B0F0"/>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31144732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753507" y="204061"/>
            <a:ext cx="6288892"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NLTK Modules</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8A275022-C4FB-5F32-1A9B-F759FBC8B290}"/>
              </a:ext>
            </a:extLst>
          </p:cNvPr>
          <p:cNvGraphicFramePr>
            <a:graphicFrameLocks noGrp="1"/>
          </p:cNvGraphicFramePr>
          <p:nvPr>
            <p:extLst>
              <p:ext uri="{D42A27DB-BD31-4B8C-83A1-F6EECF244321}">
                <p14:modId xmlns:p14="http://schemas.microsoft.com/office/powerpoint/2010/main" val="1453333852"/>
              </p:ext>
            </p:extLst>
          </p:nvPr>
        </p:nvGraphicFramePr>
        <p:xfrm>
          <a:off x="1181674" y="1425515"/>
          <a:ext cx="9623151" cy="5050240"/>
        </p:xfrm>
        <a:graphic>
          <a:graphicData uri="http://schemas.openxmlformats.org/drawingml/2006/table">
            <a:tbl>
              <a:tblPr/>
              <a:tblGrid>
                <a:gridCol w="1393575">
                  <a:extLst>
                    <a:ext uri="{9D8B030D-6E8A-4147-A177-3AD203B41FA5}">
                      <a16:colId xmlns:a16="http://schemas.microsoft.com/office/drawing/2014/main" val="2316730629"/>
                    </a:ext>
                  </a:extLst>
                </a:gridCol>
                <a:gridCol w="3918857">
                  <a:extLst>
                    <a:ext uri="{9D8B030D-6E8A-4147-A177-3AD203B41FA5}">
                      <a16:colId xmlns:a16="http://schemas.microsoft.com/office/drawing/2014/main" val="3559843864"/>
                    </a:ext>
                  </a:extLst>
                </a:gridCol>
                <a:gridCol w="4310719">
                  <a:extLst>
                    <a:ext uri="{9D8B030D-6E8A-4147-A177-3AD203B41FA5}">
                      <a16:colId xmlns:a16="http://schemas.microsoft.com/office/drawing/2014/main" val="4165375201"/>
                    </a:ext>
                  </a:extLst>
                </a:gridCol>
              </a:tblGrid>
              <a:tr h="334718">
                <a:tc>
                  <a:txBody>
                    <a:bodyPr/>
                    <a:lstStyle/>
                    <a:p>
                      <a:pPr algn="l"/>
                      <a:r>
                        <a:rPr lang="en-IN" sz="2000" b="1">
                          <a:solidFill>
                            <a:schemeClr val="tx1"/>
                          </a:solidFill>
                          <a:effectLst/>
                          <a:latin typeface="Calibri" panose="020F0502020204030204" pitchFamily="34" charset="0"/>
                          <a:ea typeface="Calibri" panose="020F0502020204030204" pitchFamily="34" charset="0"/>
                          <a:cs typeface="Calibri" panose="020F0502020204030204" pitchFamily="34" charset="0"/>
                        </a:rPr>
                        <a:t>S.No</a:t>
                      </a:r>
                      <a:endParaRPr lang="en-IN" sz="20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IN" sz="2000" b="1">
                          <a:solidFill>
                            <a:schemeClr val="tx1"/>
                          </a:solidFill>
                          <a:effectLst/>
                          <a:latin typeface="Calibri" panose="020F0502020204030204" pitchFamily="34" charset="0"/>
                          <a:ea typeface="Calibri" panose="020F0502020204030204" pitchFamily="34" charset="0"/>
                          <a:cs typeface="Calibri" panose="020F0502020204030204" pitchFamily="34" charset="0"/>
                        </a:rPr>
                        <a:t>Language Processing Task</a:t>
                      </a:r>
                      <a:endParaRPr lang="en-IN" sz="2000" b="1" dirty="0">
                        <a:solidFill>
                          <a:schemeClr val="tx1"/>
                        </a:solidFill>
                        <a:effectLst/>
                        <a:latin typeface="Calibri" panose="020F0502020204030204" pitchFamily="34" charset="0"/>
                        <a:ea typeface="Calibri" panose="020F0502020204030204" pitchFamily="34" charset="0"/>
                        <a:cs typeface="Calibri" panose="020F0502020204030204" pitchFamily="34" charset="0"/>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tc>
                  <a:txBody>
                    <a:bodyPr/>
                    <a:lstStyle/>
                    <a:p>
                      <a:pPr algn="l"/>
                      <a:r>
                        <a:rPr lang="en-IN" sz="2000" b="1" dirty="0">
                          <a:solidFill>
                            <a:schemeClr val="tx1"/>
                          </a:solidFill>
                          <a:effectLst/>
                          <a:latin typeface="Calibri" panose="020F0502020204030204" pitchFamily="34" charset="0"/>
                          <a:ea typeface="Calibri" panose="020F0502020204030204" pitchFamily="34" charset="0"/>
                          <a:cs typeface="Calibri" panose="020F0502020204030204" pitchFamily="34" charset="0"/>
                        </a:rPr>
                        <a:t>NLTK module</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40000"/>
                        <a:lumOff val="60000"/>
                      </a:schemeClr>
                    </a:solidFill>
                  </a:tcPr>
                </a:tc>
                <a:extLst>
                  <a:ext uri="{0D108BD9-81ED-4DB2-BD59-A6C34878D82A}">
                    <a16:rowId xmlns:a16="http://schemas.microsoft.com/office/drawing/2014/main" val="720204834"/>
                  </a:ext>
                </a:extLst>
              </a:tr>
              <a:tr h="334718">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1</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Accessing Corpora</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nltk.corpus</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81526895"/>
                  </a:ext>
                </a:extLst>
              </a:tr>
              <a:tr h="334718">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2</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dirty="0">
                          <a:effectLst/>
                          <a:latin typeface="Calibri" panose="020F0502020204030204" pitchFamily="34" charset="0"/>
                          <a:ea typeface="Calibri" panose="020F0502020204030204" pitchFamily="34" charset="0"/>
                          <a:cs typeface="Calibri" panose="020F0502020204030204" pitchFamily="34" charset="0"/>
                        </a:rPr>
                        <a:t>String Processing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nltk.tokenize, nltk.stem</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53653811"/>
                  </a:ext>
                </a:extLst>
              </a:tr>
              <a:tr h="334718">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3</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dirty="0">
                          <a:effectLst/>
                          <a:latin typeface="Calibri" panose="020F0502020204030204" pitchFamily="34" charset="0"/>
                          <a:ea typeface="Calibri" panose="020F0502020204030204" pitchFamily="34" charset="0"/>
                          <a:cs typeface="Calibri" panose="020F0502020204030204" pitchFamily="34" charset="0"/>
                        </a:rPr>
                        <a:t>Collocation discovery</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nltk.collocations</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31703103"/>
                  </a:ext>
                </a:extLst>
              </a:tr>
              <a:tr h="334718">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4</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Part-of-speech tagging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nltk.tag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017137014"/>
                  </a:ext>
                </a:extLst>
              </a:tr>
              <a:tr h="334718">
                <a:tc>
                  <a:txBody>
                    <a:bodyPr/>
                    <a:lstStyle/>
                    <a:p>
                      <a:r>
                        <a:rPr lang="en-IN" sz="2000" dirty="0">
                          <a:effectLst/>
                          <a:latin typeface="Calibri" panose="020F0502020204030204" pitchFamily="34" charset="0"/>
                          <a:ea typeface="Calibri" panose="020F0502020204030204" pitchFamily="34" charset="0"/>
                          <a:cs typeface="Calibri" panose="020F0502020204030204" pitchFamily="34" charset="0"/>
                        </a:rPr>
                        <a:t>5</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Classification</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nltk.classify, nltk.cluster</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55838455"/>
                  </a:ext>
                </a:extLst>
              </a:tr>
              <a:tr h="334718">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6</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Chunking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nltk.chunk</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188447726"/>
                  </a:ext>
                </a:extLst>
              </a:tr>
              <a:tr h="334718">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7</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Parsing</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nltk.parse</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4236579445"/>
                  </a:ext>
                </a:extLst>
              </a:tr>
              <a:tr h="334718">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8</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Semantic interpretation</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nltk.sem, nltk.inference</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20601363"/>
                  </a:ext>
                </a:extLst>
              </a:tr>
              <a:tr h="334718">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9</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Evaluation metrics</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nltk.metrics</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16561676"/>
                  </a:ext>
                </a:extLst>
              </a:tr>
              <a:tr h="334718">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10</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Probability and Estimation</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nltk.probability</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899585308"/>
                  </a:ext>
                </a:extLst>
              </a:tr>
              <a:tr h="334718">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11</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Applications</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nltk.app, nltk.chat</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827083204"/>
                  </a:ext>
                </a:extLst>
              </a:tr>
              <a:tr h="334718">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12</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a:effectLst/>
                          <a:latin typeface="Calibri" panose="020F0502020204030204" pitchFamily="34" charset="0"/>
                          <a:ea typeface="Calibri" panose="020F0502020204030204" pitchFamily="34" charset="0"/>
                          <a:cs typeface="Calibri" panose="020F0502020204030204" pitchFamily="34" charset="0"/>
                        </a:rPr>
                        <a:t>Linguistic fieldwork</a:t>
                      </a: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IN" sz="2000" dirty="0" err="1">
                          <a:effectLst/>
                          <a:latin typeface="Calibri" panose="020F0502020204030204" pitchFamily="34" charset="0"/>
                          <a:ea typeface="Calibri" panose="020F0502020204030204" pitchFamily="34" charset="0"/>
                          <a:cs typeface="Calibri" panose="020F0502020204030204" pitchFamily="34" charset="0"/>
                        </a:rPr>
                        <a:t>nltk.toolbox</a:t>
                      </a:r>
                      <a:endParaRPr lang="en-IN" sz="2000" dirty="0">
                        <a:effectLst/>
                        <a:latin typeface="Calibri" panose="020F0502020204030204" pitchFamily="34" charset="0"/>
                        <a:ea typeface="Calibri" panose="020F0502020204030204" pitchFamily="34" charset="0"/>
                        <a:cs typeface="Calibri" panose="020F0502020204030204" pitchFamily="34" charset="0"/>
                      </a:endParaRPr>
                    </a:p>
                  </a:txBody>
                  <a:tcPr marL="83680" marR="83680" marT="41840" marB="4184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577341400"/>
                  </a:ext>
                </a:extLst>
              </a:tr>
            </a:tbl>
          </a:graphicData>
        </a:graphic>
      </p:graphicFrame>
      <p:sp>
        <p:nvSpPr>
          <p:cNvPr id="7" name="TextBox 6">
            <a:extLst>
              <a:ext uri="{FF2B5EF4-FFF2-40B4-BE49-F238E27FC236}">
                <a16:creationId xmlns:a16="http://schemas.microsoft.com/office/drawing/2014/main" id="{CB69A3D1-745A-17A0-B37F-9617FC755C7B}"/>
              </a:ext>
            </a:extLst>
          </p:cNvPr>
          <p:cNvSpPr txBox="1"/>
          <p:nvPr/>
        </p:nvSpPr>
        <p:spPr>
          <a:xfrm>
            <a:off x="1284288" y="876666"/>
            <a:ext cx="9417924" cy="400110"/>
          </a:xfrm>
          <a:prstGeom prst="rect">
            <a:avLst/>
          </a:prstGeom>
          <a:noFill/>
        </p:spPr>
        <p:txBody>
          <a:bodyPr wrap="square">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A summary of popular NLTK modules is given in the table below.</a:t>
            </a:r>
          </a:p>
        </p:txBody>
      </p:sp>
    </p:spTree>
    <p:extLst>
      <p:ext uri="{BB962C8B-B14F-4D97-AF65-F5344CB8AC3E}">
        <p14:creationId xmlns:p14="http://schemas.microsoft.com/office/powerpoint/2010/main" val="4161874756"/>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576225" y="465994"/>
            <a:ext cx="8042011"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(Tokenization)</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914400" y="1536555"/>
            <a:ext cx="10363200" cy="4154984"/>
          </a:xfrm>
          <a:prstGeom prst="rect">
            <a:avLst/>
          </a:prstGeom>
          <a:noFill/>
        </p:spPr>
        <p:txBody>
          <a:bodyPr wrap="square">
            <a:spAutoFit/>
          </a:bodyPr>
          <a:lstStyle/>
          <a:p>
            <a:pPr algn="l" fontAlgn="base"/>
            <a:r>
              <a:rPr lang="en-US" sz="2400" b="1" i="0" u="sng" dirty="0">
                <a:effectLst/>
                <a:latin typeface="Calibri" panose="020F0502020204030204" pitchFamily="34" charset="0"/>
                <a:ea typeface="Calibri" panose="020F0502020204030204" pitchFamily="34" charset="0"/>
                <a:cs typeface="Calibri" panose="020F0502020204030204" pitchFamily="34" charset="0"/>
              </a:rPr>
              <a:t>1. Tokenization</a:t>
            </a:r>
          </a:p>
          <a:p>
            <a:pPr algn="l" fontAlgn="base"/>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Tokenization is the process of breaking down a string of text into smaller units, called tokens. These tokens can be words, phrases, or even individual characters, depending on your requirements</a:t>
            </a:r>
          </a:p>
          <a:p>
            <a:pPr algn="l" fontAlgn="base"/>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Here are a few ways to perform tokenization in Python</a:t>
            </a:r>
          </a:p>
          <a:p>
            <a:pPr algn="l" fontAlgn="base"/>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1" dirty="0">
                <a:solidFill>
                  <a:srgbClr val="444444"/>
                </a:solidFill>
                <a:latin typeface="Calibri" panose="020F0502020204030204" pitchFamily="34" charset="0"/>
                <a:ea typeface="Calibri" panose="020F0502020204030204" pitchFamily="34" charset="0"/>
                <a:cs typeface="Calibri" panose="020F0502020204030204" pitchFamily="34" charset="0"/>
              </a:rPr>
              <a:t>Using the split() method:</a:t>
            </a:r>
          </a:p>
          <a:p>
            <a:pPr marL="342900" indent="-342900" algn="l" fontAlgn="base">
              <a:buFont typeface="Arial" panose="020B0604020202020204" pitchFamily="34" charset="0"/>
              <a:buChar char="•"/>
            </a:pPr>
            <a: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t>This is the simplest way to tokenize text, where the string is split based on a </a:t>
            </a:r>
            <a:r>
              <a:rPr lang="en-IN"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specified delimiter (usually whitespace).</a:t>
            </a:r>
            <a:endPar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fontAlgn="base"/>
            <a:endPar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fontAlgn="base"/>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7467044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93867A-7C4D-62C8-3365-8D684634FB1A}"/>
              </a:ext>
            </a:extLst>
          </p:cNvPr>
          <p:cNvSpPr txBox="1"/>
          <p:nvPr/>
        </p:nvSpPr>
        <p:spPr>
          <a:xfrm>
            <a:off x="979715" y="1653548"/>
            <a:ext cx="9890448" cy="3170099"/>
          </a:xfrm>
          <a:prstGeom prst="rect">
            <a:avLst/>
          </a:prstGeom>
          <a:noFill/>
        </p:spPr>
        <p:txBody>
          <a:bodyPr wrap="square">
            <a:spAutoFit/>
          </a:bodyPr>
          <a:lstStyle/>
          <a:p>
            <a:pPr fontAlgn="base"/>
            <a:r>
              <a:rPr lang="en-US" sz="2000" b="1" dirty="0">
                <a:solidFill>
                  <a:srgbClr val="444444"/>
                </a:solidFill>
                <a:latin typeface="Calibri" panose="020F0502020204030204" pitchFamily="34" charset="0"/>
                <a:ea typeface="Calibri" panose="020F0502020204030204" pitchFamily="34" charset="0"/>
                <a:cs typeface="Calibri" panose="020F0502020204030204" pitchFamily="34" charset="0"/>
              </a:rPr>
              <a:t>Using Regular Expressions (</a:t>
            </a:r>
            <a:r>
              <a:rPr lang="en-US" sz="2000" b="1" dirty="0" err="1">
                <a:solidFill>
                  <a:srgbClr val="444444"/>
                </a:solidFill>
                <a:latin typeface="Calibri" panose="020F0502020204030204" pitchFamily="34" charset="0"/>
                <a:ea typeface="Calibri" panose="020F0502020204030204" pitchFamily="34" charset="0"/>
                <a:cs typeface="Calibri" panose="020F0502020204030204" pitchFamily="34" charset="0"/>
              </a:rPr>
              <a:t>RegEx</a:t>
            </a:r>
            <a:r>
              <a:rPr lang="en-US" sz="2000" b="1" dirty="0">
                <a:solidFill>
                  <a:srgbClr val="444444"/>
                </a:solidFill>
                <a:latin typeface="Calibri" panose="020F0502020204030204" pitchFamily="34" charset="0"/>
                <a:ea typeface="Calibri" panose="020F0502020204030204" pitchFamily="34" charset="0"/>
                <a:cs typeface="Calibri" panose="020F0502020204030204" pitchFamily="34" charset="0"/>
              </a:rPr>
              <a:t>):</a:t>
            </a:r>
          </a:p>
          <a:p>
            <a:pPr marL="342900" indent="-342900" algn="l" fontAlgn="base">
              <a:buFont typeface="Arial" panose="020B0604020202020204" pitchFamily="34" charset="0"/>
              <a:buChar char="•"/>
            </a:pPr>
            <a:r>
              <a:rPr lang="en-US" sz="2000" dirty="0" err="1">
                <a:solidFill>
                  <a:srgbClr val="444444"/>
                </a:solidFill>
                <a:latin typeface="Calibri" panose="020F0502020204030204" pitchFamily="34" charset="0"/>
                <a:ea typeface="Calibri" panose="020F0502020204030204" pitchFamily="34" charset="0"/>
                <a:cs typeface="Calibri" panose="020F0502020204030204" pitchFamily="34" charset="0"/>
              </a:rPr>
              <a:t>RegEx</a:t>
            </a:r>
            <a:r>
              <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rPr>
              <a:t> provides more flexibility in defining tokenization rules. You can use the re module to create custom patterns for splitting text.</a:t>
            </a:r>
          </a:p>
          <a:p>
            <a:pPr algn="l"/>
            <a:endPar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Using the Natural Language Toolkit (NLTK):</a:t>
            </a: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NLTK is a powerful library for NLP tasks, including tokenization. It offers different tokenizers</a:t>
            </a:r>
          </a:p>
          <a:p>
            <a:pPr algn="l"/>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Using </a:t>
            </a:r>
            <a:r>
              <a:rPr lang="en-US" sz="2000" b="1" i="0" dirty="0" err="1">
                <a:solidFill>
                  <a:srgbClr val="001D35"/>
                </a:solidFill>
                <a:effectLst/>
                <a:latin typeface="Calibri" panose="020F0502020204030204" pitchFamily="34" charset="0"/>
                <a:ea typeface="Calibri" panose="020F0502020204030204" pitchFamily="34" charset="0"/>
                <a:cs typeface="Calibri" panose="020F0502020204030204" pitchFamily="34" charset="0"/>
              </a:rPr>
              <a:t>SpaCy</a:t>
            </a:r>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a:t>
            </a:r>
          </a:p>
          <a:p>
            <a:pPr marL="342900" indent="-342900" algn="l">
              <a:buFont typeface="Arial" panose="020B0604020202020204" pitchFamily="34" charset="0"/>
              <a:buChar char="•"/>
            </a:pPr>
            <a:r>
              <a:rPr lang="en-US" sz="2000" b="0" i="0" dirty="0" err="1">
                <a:solidFill>
                  <a:srgbClr val="001D35"/>
                </a:solidFill>
                <a:effectLst/>
                <a:latin typeface="Calibri" panose="020F0502020204030204" pitchFamily="34" charset="0"/>
                <a:ea typeface="Calibri" panose="020F0502020204030204" pitchFamily="34" charset="0"/>
                <a:cs typeface="Calibri" panose="020F0502020204030204" pitchFamily="34" charset="0"/>
              </a:rPr>
              <a:t>SpaCy</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is another popular NLP library known for its efficiency and accuracy. It provides a tokenizer that is optimized for speed and handles a variety of features.</a:t>
            </a:r>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2D30723B-2287-28D0-367D-C7C8EE81ED4C}"/>
              </a:ext>
            </a:extLst>
          </p:cNvPr>
          <p:cNvSpPr txBox="1">
            <a:spLocks/>
          </p:cNvSpPr>
          <p:nvPr/>
        </p:nvSpPr>
        <p:spPr>
          <a:xfrm>
            <a:off x="2576225" y="465994"/>
            <a:ext cx="8042011"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(Tokenization)</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45455706"/>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753507" y="149450"/>
            <a:ext cx="6288892"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Types of Tokenization</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407437" y="1126389"/>
            <a:ext cx="4957666" cy="4708981"/>
          </a:xfrm>
          <a:prstGeom prst="rect">
            <a:avLst/>
          </a:prstGeom>
          <a:noFill/>
        </p:spPr>
        <p:txBody>
          <a:bodyPr wrap="square">
            <a:spAutoFit/>
          </a:bodyPr>
          <a:lstStyle/>
          <a:p>
            <a:pPr algn="l"/>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r>
              <a:rPr lang="en-US"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Types of tokenization in </a:t>
            </a:r>
            <a:r>
              <a:rPr lang="en-US" sz="2000" b="1"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nlp</a:t>
            </a:r>
            <a:endParaRPr lang="en-US"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Word Tokenization:</a:t>
            </a:r>
            <a:r>
              <a:rPr lang="en-US"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Common for languages with clear separation (e.g., English).</a:t>
            </a:r>
          </a:p>
          <a:p>
            <a:pPr algn="l"/>
            <a:endParaRPr lang="en-US"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Character Tokenization:</a:t>
            </a:r>
            <a:r>
              <a:rPr lang="en-US"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Useful for languages without clear separation or for very detailed analysis.</a:t>
            </a:r>
          </a:p>
          <a:p>
            <a:pPr algn="l"/>
            <a:endParaRPr lang="en-US"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1"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Subwords</a:t>
            </a:r>
            <a:r>
              <a:rPr lang="en-US"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Tokenization:</a:t>
            </a:r>
            <a:r>
              <a:rPr lang="en-US"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Smaller than words, but bigger than characters (useful for complex languages or unknown words).</a:t>
            </a:r>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74D5F66-510F-4D80-2AD0-6ADD96C379A7}"/>
              </a:ext>
            </a:extLst>
          </p:cNvPr>
          <p:cNvPicPr>
            <a:picLocks noChangeAspect="1"/>
          </p:cNvPicPr>
          <p:nvPr/>
        </p:nvPicPr>
        <p:blipFill>
          <a:blip r:embed="rId2"/>
          <a:stretch>
            <a:fillRect/>
          </a:stretch>
        </p:blipFill>
        <p:spPr>
          <a:xfrm>
            <a:off x="5486400" y="1340334"/>
            <a:ext cx="6615404" cy="4332678"/>
          </a:xfrm>
          <a:prstGeom prst="rect">
            <a:avLst/>
          </a:prstGeom>
        </p:spPr>
      </p:pic>
    </p:spTree>
    <p:extLst>
      <p:ext uri="{BB962C8B-B14F-4D97-AF65-F5344CB8AC3E}">
        <p14:creationId xmlns:p14="http://schemas.microsoft.com/office/powerpoint/2010/main" val="68147089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093867A-7C4D-62C8-3365-8D684634FB1A}"/>
              </a:ext>
            </a:extLst>
          </p:cNvPr>
          <p:cNvSpPr txBox="1"/>
          <p:nvPr/>
        </p:nvSpPr>
        <p:spPr>
          <a:xfrm>
            <a:off x="727788" y="1316631"/>
            <a:ext cx="10730204" cy="4708981"/>
          </a:xfrm>
          <a:prstGeom prst="rect">
            <a:avLst/>
          </a:prstGeom>
          <a:noFill/>
        </p:spPr>
        <p:txBody>
          <a:bodyPr wrap="square">
            <a:spAutoFit/>
          </a:bodyPr>
          <a:lstStyle/>
          <a:p>
            <a:pPr algn="l" fontAlgn="base"/>
            <a:r>
              <a:rPr lang="en-US" sz="2000" b="1" i="0" u="sng" dirty="0">
                <a:effectLst/>
                <a:latin typeface="Calibri" panose="020F0502020204030204" pitchFamily="34" charset="0"/>
                <a:ea typeface="Calibri" panose="020F0502020204030204" pitchFamily="34" charset="0"/>
                <a:cs typeface="Calibri" panose="020F0502020204030204" pitchFamily="34" charset="0"/>
              </a:rPr>
              <a:t>2. Punctuation Removal</a:t>
            </a:r>
          </a:p>
          <a:p>
            <a:pPr algn="l" fontAlgn="base"/>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In Natural Language Processing (NLP), removing punctuation marks is a critical preprocessing step that can significantly impact the outcome of various tasks and analyses. </a:t>
            </a:r>
          </a:p>
          <a:p>
            <a:pPr algn="l" fontAlgn="base"/>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Punctuation marks can divide text into sentences, paragraphs, and phrases, and they can affect the results of any text processing approach. For example, in models such as sentiment analysis and spam detection, punctuation marks are generally removed, but they can be used in text generation models</a:t>
            </a:r>
            <a:r>
              <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rPr>
              <a:t>.</a:t>
            </a:r>
          </a:p>
          <a:p>
            <a:pPr algn="l" fontAlgn="base"/>
            <a:endPar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ways to remove punctuation in NLP</a:t>
            </a:r>
            <a:endParaRPr lang="en-US" sz="2000" b="1"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Natural Language Toolkit (NLTK): Use the </a:t>
            </a:r>
            <a:r>
              <a:rPr lang="en-US" sz="2000" b="0" i="0" dirty="0" err="1">
                <a:solidFill>
                  <a:srgbClr val="001D35"/>
                </a:solidFill>
                <a:effectLst/>
                <a:latin typeface="Calibri" panose="020F0502020204030204" pitchFamily="34" charset="0"/>
                <a:ea typeface="Calibri" panose="020F0502020204030204" pitchFamily="34" charset="0"/>
                <a:cs typeface="Calibri" panose="020F0502020204030204" pitchFamily="34" charset="0"/>
              </a:rPr>
              <a:t>RegexpTokenizer</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to tokenize a string, excluding matches based on the provided regular expression.</a:t>
            </a:r>
          </a:p>
          <a:p>
            <a:pPr algn="l"/>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Spacy: </a:t>
            </a:r>
            <a:r>
              <a:rPr lang="en-US" sz="2000" b="0" i="0" dirty="0">
                <a:effectLst/>
                <a:latin typeface="Calibri" panose="020F0502020204030204" pitchFamily="34" charset="0"/>
                <a:ea typeface="Calibri" panose="020F0502020204030204" pitchFamily="34" charset="0"/>
                <a:cs typeface="Calibri" panose="020F0502020204030204" pitchFamily="34" charset="0"/>
              </a:rPr>
              <a:t>Create a spacy document consisting of tokens, extract only those tokens that are not punctuation, and then join those tokens back up into the text.</a:t>
            </a:r>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p:txBody>
      </p:sp>
      <p:sp>
        <p:nvSpPr>
          <p:cNvPr id="2" name="Title 1">
            <a:extLst>
              <a:ext uri="{FF2B5EF4-FFF2-40B4-BE49-F238E27FC236}">
                <a16:creationId xmlns:a16="http://schemas.microsoft.com/office/drawing/2014/main" id="{5E34915B-0285-9AF2-43B0-6F8DBD3BF380}"/>
              </a:ext>
            </a:extLst>
          </p:cNvPr>
          <p:cNvSpPr txBox="1">
            <a:spLocks/>
          </p:cNvSpPr>
          <p:nvPr/>
        </p:nvSpPr>
        <p:spPr>
          <a:xfrm>
            <a:off x="2576225" y="465994"/>
            <a:ext cx="8042011"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(Punctuation)</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050519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34915B-0285-9AF2-43B0-6F8DBD3BF380}"/>
              </a:ext>
            </a:extLst>
          </p:cNvPr>
          <p:cNvSpPr txBox="1">
            <a:spLocks/>
          </p:cNvSpPr>
          <p:nvPr/>
        </p:nvSpPr>
        <p:spPr>
          <a:xfrm>
            <a:off x="2576225" y="465994"/>
            <a:ext cx="8042011"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(Punctuation)</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D9EE4A7-939A-10FF-48B9-1D28A07BDB7C}"/>
              </a:ext>
            </a:extLst>
          </p:cNvPr>
          <p:cNvPicPr>
            <a:picLocks noChangeAspect="1"/>
          </p:cNvPicPr>
          <p:nvPr/>
        </p:nvPicPr>
        <p:blipFill>
          <a:blip r:embed="rId2"/>
          <a:stretch>
            <a:fillRect/>
          </a:stretch>
        </p:blipFill>
        <p:spPr>
          <a:xfrm>
            <a:off x="2021963" y="1482633"/>
            <a:ext cx="5143946" cy="2720576"/>
          </a:xfrm>
          <a:prstGeom prst="rect">
            <a:avLst/>
          </a:prstGeom>
        </p:spPr>
      </p:pic>
      <p:sp>
        <p:nvSpPr>
          <p:cNvPr id="6" name="TextBox 5">
            <a:extLst>
              <a:ext uri="{FF2B5EF4-FFF2-40B4-BE49-F238E27FC236}">
                <a16:creationId xmlns:a16="http://schemas.microsoft.com/office/drawing/2014/main" id="{F7A95E1E-5046-A835-5457-E7ADBD1FA888}"/>
              </a:ext>
            </a:extLst>
          </p:cNvPr>
          <p:cNvSpPr txBox="1"/>
          <p:nvPr/>
        </p:nvSpPr>
        <p:spPr>
          <a:xfrm>
            <a:off x="1063689" y="1113301"/>
            <a:ext cx="6102220" cy="369332"/>
          </a:xfrm>
          <a:prstGeom prst="rect">
            <a:avLst/>
          </a:prstGeom>
          <a:noFill/>
        </p:spPr>
        <p:txBody>
          <a:bodyPr wrap="square">
            <a:spAutoFit/>
          </a:bodyPr>
          <a:lstStyle/>
          <a:p>
            <a:pPr algn="l" fontAlgn="base"/>
            <a:r>
              <a:rPr lang="en-US" sz="1800" b="1" i="0" dirty="0">
                <a:effectLst/>
                <a:latin typeface="Inter"/>
              </a:rPr>
              <a:t>Example </a:t>
            </a:r>
          </a:p>
        </p:txBody>
      </p:sp>
      <p:sp>
        <p:nvSpPr>
          <p:cNvPr id="8" name="TextBox 7">
            <a:extLst>
              <a:ext uri="{FF2B5EF4-FFF2-40B4-BE49-F238E27FC236}">
                <a16:creationId xmlns:a16="http://schemas.microsoft.com/office/drawing/2014/main" id="{2C9375A4-81EC-9E7C-0FF3-080E826CA59D}"/>
              </a:ext>
            </a:extLst>
          </p:cNvPr>
          <p:cNvSpPr txBox="1"/>
          <p:nvPr/>
        </p:nvSpPr>
        <p:spPr>
          <a:xfrm>
            <a:off x="1129004" y="4390705"/>
            <a:ext cx="8042010" cy="1600438"/>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When removing punctuation, it's important to take care of the text. </a:t>
            </a:r>
          </a:p>
          <a:p>
            <a:pPr marL="342900" indent="-342900">
              <a:buFont typeface="Arial" panose="020B0604020202020204" pitchFamily="34" charset="0"/>
              <a:buChar char="•"/>
            </a:pPr>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For example, "don't" may convert to "</a:t>
            </a:r>
            <a:r>
              <a:rPr lang="en-US" sz="2000" b="0" i="0" dirty="0" err="1">
                <a:solidFill>
                  <a:srgbClr val="001D35"/>
                </a:solidFill>
                <a:effectLst/>
                <a:latin typeface="Calibri" panose="020F0502020204030204" pitchFamily="34" charset="0"/>
                <a:ea typeface="Calibri" panose="020F0502020204030204" pitchFamily="34" charset="0"/>
                <a:cs typeface="Calibri" panose="020F0502020204030204" pitchFamily="34" charset="0"/>
              </a:rPr>
              <a:t>dont</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or "don t" depending on what you set in the parameter.</a:t>
            </a:r>
          </a:p>
          <a:p>
            <a:endParaRPr lang="en-IN" dirty="0"/>
          </a:p>
        </p:txBody>
      </p:sp>
    </p:spTree>
    <p:extLst>
      <p:ext uri="{BB962C8B-B14F-4D97-AF65-F5344CB8AC3E}">
        <p14:creationId xmlns:p14="http://schemas.microsoft.com/office/powerpoint/2010/main" val="24454243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038038" y="451995"/>
            <a:ext cx="7883391"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(Stop Words)</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101013" y="1113182"/>
            <a:ext cx="10086392" cy="2554545"/>
          </a:xfrm>
          <a:prstGeom prst="rect">
            <a:avLst/>
          </a:prstGeom>
          <a:noFill/>
        </p:spPr>
        <p:txBody>
          <a:bodyPr wrap="square">
            <a:spAutoFit/>
          </a:bodyPr>
          <a:lstStyle/>
          <a:p>
            <a:pPr fontAlgn="base"/>
            <a:r>
              <a:rPr lang="en-US" sz="2000" b="1" u="sng" dirty="0">
                <a:latin typeface="Calibri" panose="020F0502020204030204" pitchFamily="34" charset="0"/>
                <a:ea typeface="Calibri" panose="020F0502020204030204" pitchFamily="34" charset="0"/>
                <a:cs typeface="Calibri" panose="020F0502020204030204" pitchFamily="34" charset="0"/>
              </a:rPr>
              <a:t>3. Stop Words Removal</a:t>
            </a:r>
          </a:p>
          <a:p>
            <a:pPr fontAlgn="base"/>
            <a:endParaRPr lang="en-US" sz="2000" b="1" u="sng" dirty="0">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Stop words are </a:t>
            </a:r>
            <a:r>
              <a:rPr lang="en-US" sz="2000" dirty="0">
                <a:latin typeface="Calibri" panose="020F0502020204030204" pitchFamily="34" charset="0"/>
                <a:ea typeface="Calibri" panose="020F0502020204030204" pitchFamily="34" charset="0"/>
                <a:cs typeface="Calibri" panose="020F0502020204030204" pitchFamily="34" charset="0"/>
              </a:rPr>
              <a:t>words that are filtered out before or after processing natural language data because they are considered insignificant.</a:t>
            </a:r>
          </a:p>
          <a:p>
            <a:pPr algn="l" fontAlgn="base"/>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Stop words are usually common words that don't carry much meaning and occur frequently in a language, such as "the," "and," and "is" in English. They are typically articles, prepositions, conjunctions, or pronouns used for grammatical purposes.</a:t>
            </a:r>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927C32F-AFFF-D18B-FA41-5320C5BADF1C}"/>
              </a:ext>
            </a:extLst>
          </p:cNvPr>
          <p:cNvPicPr>
            <a:picLocks noChangeAspect="1"/>
          </p:cNvPicPr>
          <p:nvPr/>
        </p:nvPicPr>
        <p:blipFill>
          <a:blip r:embed="rId2"/>
          <a:stretch>
            <a:fillRect/>
          </a:stretch>
        </p:blipFill>
        <p:spPr>
          <a:xfrm>
            <a:off x="1842095" y="3805048"/>
            <a:ext cx="7201524" cy="2591025"/>
          </a:xfrm>
          <a:prstGeom prst="rect">
            <a:avLst/>
          </a:prstGeom>
        </p:spPr>
      </p:pic>
    </p:spTree>
    <p:extLst>
      <p:ext uri="{BB962C8B-B14F-4D97-AF65-F5344CB8AC3E}">
        <p14:creationId xmlns:p14="http://schemas.microsoft.com/office/powerpoint/2010/main" val="146085705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F7BA41-FF15-2714-2C9A-79144A0FB288}"/>
              </a:ext>
            </a:extLst>
          </p:cNvPr>
          <p:cNvSpPr txBox="1"/>
          <p:nvPr/>
        </p:nvSpPr>
        <p:spPr>
          <a:xfrm>
            <a:off x="1073019" y="857065"/>
            <a:ext cx="9498565" cy="5324535"/>
          </a:xfrm>
          <a:prstGeom prst="rect">
            <a:avLst/>
          </a:prstGeom>
          <a:noFill/>
        </p:spPr>
        <p:txBody>
          <a:bodyPr wrap="square">
            <a:spAutoFit/>
          </a:bodyPr>
          <a:lstStyle/>
          <a:p>
            <a:r>
              <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rPr>
              <a:t>Speech recognition</a:t>
            </a: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Also known as speech-to-text, this is the process of converting voice data into text data</a:t>
            </a:r>
          </a:p>
          <a:p>
            <a:pPr algn="l"/>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r>
              <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rPr>
              <a:t>Natural language generation (NLG)</a:t>
            </a: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The opposite of speech recognition, NLG puts structured information into conversational human language</a:t>
            </a:r>
          </a:p>
          <a:p>
            <a:pPr algn="l"/>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r>
              <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rPr>
              <a:t>Natural language understanding (NLU)</a:t>
            </a: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A subset of NLP that focuses on analyzing the meaning behind sentences</a:t>
            </a:r>
          </a:p>
          <a:p>
            <a:pPr algn="l"/>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r>
              <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rPr>
              <a:t>Named entity recognition (NER)</a:t>
            </a: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Tags and extracts "named identities" within the text for further analysis</a:t>
            </a:r>
          </a:p>
          <a:p>
            <a:pPr algn="l"/>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r>
              <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rPr>
              <a:t>Summarization</a:t>
            </a:r>
          </a:p>
          <a:p>
            <a:pPr marL="342900" indent="-342900" algn="l">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Can be extractive, which focuses on extracting the most important sentences from a long text and combining them to form a summary, or abstractive, which produces a summary by paraphrasing</a:t>
            </a:r>
          </a:p>
        </p:txBody>
      </p:sp>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Applications of NLP</a:t>
            </a:r>
          </a:p>
        </p:txBody>
      </p:sp>
    </p:spTree>
    <p:extLst>
      <p:ext uri="{BB962C8B-B14F-4D97-AF65-F5344CB8AC3E}">
        <p14:creationId xmlns:p14="http://schemas.microsoft.com/office/powerpoint/2010/main" val="359030035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038038" y="451995"/>
            <a:ext cx="7883391"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(Stop Words)</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558211" y="1250503"/>
            <a:ext cx="8360229" cy="369332"/>
          </a:xfrm>
          <a:prstGeom prst="rect">
            <a:avLst/>
          </a:prstGeom>
          <a:noFill/>
        </p:spPr>
        <p:txBody>
          <a:bodyPr wrap="square">
            <a:spAutoFit/>
          </a:bodyPr>
          <a:lstStyle/>
          <a:p>
            <a:pPr fontAlgn="base"/>
            <a:r>
              <a:rPr lang="en-US" sz="1800" b="1" i="0" dirty="0">
                <a:effectLst/>
                <a:latin typeface="Inter"/>
              </a:rPr>
              <a:t>Example </a:t>
            </a:r>
          </a:p>
        </p:txBody>
      </p:sp>
      <p:sp>
        <p:nvSpPr>
          <p:cNvPr id="6" name="TextBox 5">
            <a:extLst>
              <a:ext uri="{FF2B5EF4-FFF2-40B4-BE49-F238E27FC236}">
                <a16:creationId xmlns:a16="http://schemas.microsoft.com/office/drawing/2014/main" id="{DAEDF4CB-43C5-E635-03AE-275AEBA57AB3}"/>
              </a:ext>
            </a:extLst>
          </p:cNvPr>
          <p:cNvSpPr txBox="1"/>
          <p:nvPr/>
        </p:nvSpPr>
        <p:spPr>
          <a:xfrm>
            <a:off x="1632857" y="1743079"/>
            <a:ext cx="7314010" cy="3477875"/>
          </a:xfrm>
          <a:prstGeom prst="rect">
            <a:avLst/>
          </a:prstGeom>
          <a:noFill/>
        </p:spPr>
        <p:txBody>
          <a:bodyPr wrap="square">
            <a:spAutoFit/>
          </a:bodyPr>
          <a:lstStyle/>
          <a:p>
            <a:r>
              <a:rPr lang="en-US" sz="2000" b="1" dirty="0">
                <a:effectLst/>
                <a:latin typeface="Calibri" panose="020F0502020204030204" pitchFamily="34" charset="0"/>
                <a:ea typeface="Calibri" panose="020F0502020204030204" pitchFamily="34" charset="0"/>
                <a:cs typeface="Calibri" panose="020F0502020204030204" pitchFamily="34" charset="0"/>
              </a:rPr>
              <a:t>In English, some examples of stop words include:</a:t>
            </a:r>
          </a:p>
          <a:p>
            <a:endParaRPr lang="en-US" sz="2000" b="1"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Articles: a, an, the</a:t>
            </a:r>
          </a:p>
          <a:p>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Conjunctions: and, but, or</a:t>
            </a:r>
          </a:p>
          <a:p>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Prepositions: in, on, at, with</a:t>
            </a:r>
          </a:p>
          <a:p>
            <a:endParaRPr lang="en-US" sz="200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effectLst/>
                <a:latin typeface="Calibri" panose="020F0502020204030204" pitchFamily="34" charset="0"/>
                <a:ea typeface="Calibri" panose="020F0502020204030204" pitchFamily="34" charset="0"/>
                <a:cs typeface="Calibri" panose="020F0502020204030204" pitchFamily="34" charset="0"/>
              </a:rPr>
              <a:t>Pronouns: he, she, it, they</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Common verbs: is, am, are, was, were, be, being, been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41917048"/>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(Stemming)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558211" y="1250503"/>
            <a:ext cx="8920067" cy="4401205"/>
          </a:xfrm>
          <a:prstGeom prst="rect">
            <a:avLst/>
          </a:prstGeom>
          <a:noFill/>
        </p:spPr>
        <p:txBody>
          <a:bodyPr wrap="square">
            <a:spAutoFit/>
          </a:bodyPr>
          <a:lstStyle/>
          <a:p>
            <a:pPr fontAlgn="base"/>
            <a:r>
              <a:rPr lang="en-US" sz="2000" b="1" u="sng" dirty="0">
                <a:latin typeface="Calibri" panose="020F0502020204030204" pitchFamily="34" charset="0"/>
                <a:ea typeface="Calibri" panose="020F0502020204030204" pitchFamily="34" charset="0"/>
                <a:cs typeface="Calibri" panose="020F0502020204030204" pitchFamily="34" charset="0"/>
              </a:rPr>
              <a:t>4. Stemming</a:t>
            </a:r>
          </a:p>
          <a:p>
            <a:pPr fontAlgn="base"/>
            <a:endParaRPr lang="en-US" sz="2000" b="1" u="sng" dirty="0">
              <a:latin typeface="Calibri" panose="020F0502020204030204" pitchFamily="34" charset="0"/>
              <a:ea typeface="Calibri" panose="020F0502020204030204" pitchFamily="34" charset="0"/>
              <a:cs typeface="Calibri" panose="020F0502020204030204" pitchFamily="34" charset="0"/>
            </a:endParaRPr>
          </a:p>
          <a:p>
            <a:pPr fontAlgn="base"/>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Stemming is </a:t>
            </a:r>
            <a:r>
              <a:rPr lang="en-US" sz="2000" dirty="0">
                <a:latin typeface="Calibri" panose="020F0502020204030204" pitchFamily="34" charset="0"/>
                <a:ea typeface="Calibri" panose="020F0502020204030204" pitchFamily="34" charset="0"/>
                <a:cs typeface="Calibri" panose="020F0502020204030204" pitchFamily="34" charset="0"/>
              </a:rPr>
              <a:t>a text preprocessing technique in natural language processing (NLP) that reduces a word's inflected form to its root form, or "lemma“</a:t>
            </a:r>
            <a:endParaRPr lang="en-US" sz="2000" b="1" u="sng" dirty="0">
              <a:latin typeface="Calibri" panose="020F0502020204030204" pitchFamily="34" charset="0"/>
              <a:ea typeface="Calibri" panose="020F0502020204030204" pitchFamily="34" charset="0"/>
              <a:cs typeface="Calibri" panose="020F0502020204030204" pitchFamily="34" charset="0"/>
            </a:endParaRPr>
          </a:p>
          <a:p>
            <a:pPr fontAlgn="base"/>
            <a:endParaRPr lang="en-US" sz="2000" b="1" u="sng" dirty="0">
              <a:latin typeface="Calibri" panose="020F0502020204030204" pitchFamily="34" charset="0"/>
              <a:ea typeface="Calibri" panose="020F0502020204030204" pitchFamily="34" charset="0"/>
              <a:cs typeface="Calibri" panose="020F0502020204030204" pitchFamily="34" charset="0"/>
            </a:endParaRPr>
          </a:p>
          <a:p>
            <a:pPr fontAlgn="base"/>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It can also help with: Understanding differences between words, Simplifying words, Improving search accuracy, Reducing dimensionality, and Speeding up processing time.</a:t>
            </a:r>
            <a:endParaRPr lang="en-US" sz="2000" b="1" i="0" u="sng"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fontAlgn="base"/>
            <a:endParaRPr lang="en-US" sz="2000" b="1" u="sng"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fontAlgn="base"/>
            <a:r>
              <a:rPr lang="en-US" sz="2000" dirty="0">
                <a:latin typeface="Calibri" panose="020F0502020204030204" pitchFamily="34" charset="0"/>
                <a:ea typeface="Calibri" panose="020F0502020204030204" pitchFamily="34" charset="0"/>
                <a:cs typeface="Calibri" panose="020F0502020204030204" pitchFamily="34" charset="0"/>
              </a:rPr>
              <a:t> Some more examples stemming from the root word </a:t>
            </a:r>
            <a:r>
              <a:rPr lang="en-US" sz="2000" b="1" dirty="0">
                <a:solidFill>
                  <a:srgbClr val="0070C0"/>
                </a:solidFill>
                <a:latin typeface="Calibri" panose="020F0502020204030204" pitchFamily="34" charset="0"/>
                <a:ea typeface="Calibri" panose="020F0502020204030204" pitchFamily="34" charset="0"/>
                <a:cs typeface="Calibri" panose="020F0502020204030204" pitchFamily="34" charset="0"/>
              </a:rPr>
              <a:t>"like" </a:t>
            </a:r>
            <a:r>
              <a:rPr lang="en-US" sz="2000" dirty="0">
                <a:solidFill>
                  <a:srgbClr val="0070C0"/>
                </a:solidFill>
                <a:latin typeface="Calibri" panose="020F0502020204030204" pitchFamily="34" charset="0"/>
                <a:ea typeface="Calibri" panose="020F0502020204030204" pitchFamily="34" charset="0"/>
                <a:cs typeface="Calibri" panose="020F0502020204030204" pitchFamily="34" charset="0"/>
              </a:rPr>
              <a:t>include:</a:t>
            </a:r>
          </a:p>
          <a:p>
            <a:pPr marL="800100" lvl="1" indent="-342900" fontAlgn="base">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"likes"</a:t>
            </a:r>
          </a:p>
          <a:p>
            <a:pPr marL="800100" lvl="1" indent="-342900" fontAlgn="base">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"liked"</a:t>
            </a:r>
          </a:p>
          <a:p>
            <a:pPr marL="800100" lvl="1" indent="-342900" fontAlgn="base">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"likely"</a:t>
            </a:r>
          </a:p>
          <a:p>
            <a:pPr marL="800100" lvl="1" indent="-342900" fontAlgn="base">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"liking“</a:t>
            </a:r>
            <a:endParaRPr lang="en-US" sz="2000" b="0" i="0" dirty="0">
              <a:solidFill>
                <a:srgbClr val="444444"/>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180505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(Stemming)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076129" y="1250503"/>
            <a:ext cx="10039739" cy="4093428"/>
          </a:xfrm>
          <a:prstGeom prst="rect">
            <a:avLst/>
          </a:prstGeom>
          <a:noFill/>
        </p:spPr>
        <p:txBody>
          <a:bodyPr wrap="square">
            <a:spAutoFit/>
          </a:bodyPr>
          <a:lstStyle/>
          <a:p>
            <a:pPr algn="l"/>
            <a:r>
              <a:rPr lang="en-US" sz="2000" b="1" i="0" dirty="0">
                <a:effectLst/>
                <a:latin typeface="Calibri" panose="020F0502020204030204" pitchFamily="34" charset="0"/>
                <a:ea typeface="Calibri" panose="020F0502020204030204" pitchFamily="34" charset="0"/>
                <a:cs typeface="Calibri" panose="020F0502020204030204" pitchFamily="34" charset="0"/>
              </a:rPr>
              <a:t>Types of Stemmer in NLTK</a:t>
            </a:r>
          </a:p>
          <a:p>
            <a:pPr algn="l"/>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effectLst/>
                <a:latin typeface="Calibri" panose="020F0502020204030204" pitchFamily="34" charset="0"/>
                <a:ea typeface="Calibri" panose="020F0502020204030204" pitchFamily="34" charset="0"/>
                <a:cs typeface="Calibri" panose="020F0502020204030204" pitchFamily="34" charset="0"/>
              </a:rPr>
              <a:t>There are several kinds of stemming algorithms, and all of them are included in Python NLTK</a:t>
            </a:r>
          </a:p>
          <a:p>
            <a:pPr algn="l"/>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fontAlgn="base"/>
            <a:r>
              <a:rPr lang="en-IN" sz="2000" b="1" i="0" dirty="0">
                <a:effectLst/>
                <a:latin typeface="Calibri" panose="020F0502020204030204" pitchFamily="34" charset="0"/>
                <a:ea typeface="Calibri" panose="020F0502020204030204" pitchFamily="34" charset="0"/>
                <a:cs typeface="Calibri" panose="020F0502020204030204" pitchFamily="34" charset="0"/>
              </a:rPr>
              <a:t>1. </a:t>
            </a:r>
            <a:r>
              <a:rPr lang="en-IN" sz="2000" b="1" i="0" u="sng" dirty="0">
                <a:effectLst/>
                <a:latin typeface="Calibri" panose="020F0502020204030204" pitchFamily="34" charset="0"/>
                <a:ea typeface="Calibri" panose="020F0502020204030204" pitchFamily="34" charset="0"/>
                <a:cs typeface="Calibri" panose="020F0502020204030204" pitchFamily="34" charset="0"/>
              </a:rPr>
              <a:t>Porter Stemmer – </a:t>
            </a:r>
            <a:r>
              <a:rPr lang="en-IN" sz="2000" b="1" i="0" u="sng" dirty="0" err="1">
                <a:effectLst/>
                <a:latin typeface="Calibri" panose="020F0502020204030204" pitchFamily="34" charset="0"/>
                <a:ea typeface="Calibri" panose="020F0502020204030204" pitchFamily="34" charset="0"/>
                <a:cs typeface="Calibri" panose="020F0502020204030204" pitchFamily="34" charset="0"/>
              </a:rPr>
              <a:t>PorterStemmer</a:t>
            </a:r>
            <a:r>
              <a:rPr lang="en-IN" sz="2000" b="1" i="0" u="sng" dirty="0">
                <a:effectLst/>
                <a:latin typeface="Calibri" panose="020F0502020204030204" pitchFamily="34" charset="0"/>
                <a:ea typeface="Calibri" panose="020F0502020204030204" pitchFamily="34" charset="0"/>
                <a:cs typeface="Calibri" panose="020F0502020204030204" pitchFamily="34" charset="0"/>
              </a:rPr>
              <a:t>()</a:t>
            </a:r>
          </a:p>
          <a:p>
            <a:pPr fontAlgn="base"/>
            <a:endParaRPr lang="en-IN" sz="20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b="0" i="0" dirty="0" err="1">
                <a:effectLst/>
                <a:latin typeface="Calibri" panose="020F0502020204030204" pitchFamily="34" charset="0"/>
                <a:ea typeface="Calibri" panose="020F0502020204030204" pitchFamily="34" charset="0"/>
                <a:cs typeface="Calibri" panose="020F0502020204030204" pitchFamily="34" charset="0"/>
              </a:rPr>
              <a:t>PorterStemmer</a:t>
            </a:r>
            <a:r>
              <a:rPr lang="en-US" sz="2000" b="0" i="0" dirty="0">
                <a:effectLst/>
                <a:latin typeface="Calibri" panose="020F0502020204030204" pitchFamily="34" charset="0"/>
                <a:ea typeface="Calibri" panose="020F0502020204030204" pitchFamily="34" charset="0"/>
                <a:cs typeface="Calibri" panose="020F0502020204030204" pitchFamily="34" charset="0"/>
              </a:rPr>
              <a:t>() is a module in NLTK that implements the Porter Stemming technique.</a:t>
            </a:r>
          </a:p>
          <a:p>
            <a:pPr marL="342900" indent="-342900" algn="l" fontAlgn="base">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Five steps of word reduction are used in the method, each with its own set of mapping rules.</a:t>
            </a:r>
          </a:p>
          <a:p>
            <a:pPr marL="342900" indent="-342900" algn="l" fontAlgn="base">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Porter Stemmer is the original stemmer and is renowned for its ease of use and rapidity. Frequently, the resultant stem is a shorter word with the same root meaning.</a:t>
            </a:r>
          </a:p>
        </p:txBody>
      </p:sp>
    </p:spTree>
    <p:extLst>
      <p:ext uri="{BB962C8B-B14F-4D97-AF65-F5344CB8AC3E}">
        <p14:creationId xmlns:p14="http://schemas.microsoft.com/office/powerpoint/2010/main" val="303860429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108101"/>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(Stemming)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558211" y="741567"/>
            <a:ext cx="9172984" cy="2246769"/>
          </a:xfrm>
          <a:prstGeom prst="rect">
            <a:avLst/>
          </a:prstGeom>
          <a:noFill/>
        </p:spPr>
        <p:txBody>
          <a:bodyPr wrap="square">
            <a:spAutoFit/>
          </a:bodyPr>
          <a:lstStyle/>
          <a:p>
            <a:pPr algn="l"/>
            <a:r>
              <a:rPr lang="en-US"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Example</a:t>
            </a:r>
          </a:p>
          <a:p>
            <a:pPr lvl="1"/>
            <a:r>
              <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from </a:t>
            </a:r>
            <a:r>
              <a:rPr lang="en-US" sz="200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nltk.stem</a:t>
            </a:r>
            <a:r>
              <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import </a:t>
            </a:r>
            <a:r>
              <a:rPr lang="en-US" sz="200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PorterStemmer</a:t>
            </a:r>
            <a:endPar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endParaRPr>
          </a:p>
          <a:p>
            <a:pPr lvl="1"/>
            <a:r>
              <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porter = </a:t>
            </a:r>
            <a:r>
              <a:rPr lang="en-US" sz="200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PorterStemmer</a:t>
            </a:r>
            <a:r>
              <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a:t>
            </a:r>
          </a:p>
          <a:p>
            <a:pPr lvl="1"/>
            <a:r>
              <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words = ['</a:t>
            </a:r>
            <a:r>
              <a:rPr lang="en-US" sz="200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Connects','Connecting','Connections','Connected</a:t>
            </a:r>
            <a:r>
              <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a:t>
            </a:r>
          </a:p>
          <a:p>
            <a:pPr lvl="1"/>
            <a:r>
              <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'Connection','</a:t>
            </a:r>
            <a:r>
              <a:rPr lang="en-US" sz="200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Connectings</a:t>
            </a:r>
            <a:r>
              <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','Connect']</a:t>
            </a:r>
          </a:p>
          <a:p>
            <a:pPr lvl="1"/>
            <a:r>
              <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for word in words:    </a:t>
            </a:r>
          </a:p>
          <a:p>
            <a:pPr lvl="1"/>
            <a:r>
              <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print(word,"---&gt;",</a:t>
            </a:r>
            <a:r>
              <a:rPr lang="en-US" sz="200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porter.stem</a:t>
            </a:r>
            <a:r>
              <a:rPr lang="en-US" sz="200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(word))</a:t>
            </a:r>
          </a:p>
        </p:txBody>
      </p:sp>
      <p:pic>
        <p:nvPicPr>
          <p:cNvPr id="4" name="Picture 3">
            <a:extLst>
              <a:ext uri="{FF2B5EF4-FFF2-40B4-BE49-F238E27FC236}">
                <a16:creationId xmlns:a16="http://schemas.microsoft.com/office/drawing/2014/main" id="{DC23B78B-335B-0FBF-40A7-75EFACEAB37E}"/>
              </a:ext>
            </a:extLst>
          </p:cNvPr>
          <p:cNvPicPr>
            <a:picLocks noChangeAspect="1"/>
          </p:cNvPicPr>
          <p:nvPr/>
        </p:nvPicPr>
        <p:blipFill>
          <a:blip r:embed="rId2"/>
          <a:stretch>
            <a:fillRect/>
          </a:stretch>
        </p:blipFill>
        <p:spPr>
          <a:xfrm>
            <a:off x="1558211" y="2913691"/>
            <a:ext cx="6713802" cy="3499630"/>
          </a:xfrm>
          <a:prstGeom prst="rect">
            <a:avLst/>
          </a:prstGeom>
        </p:spPr>
      </p:pic>
    </p:spTree>
    <p:extLst>
      <p:ext uri="{BB962C8B-B14F-4D97-AF65-F5344CB8AC3E}">
        <p14:creationId xmlns:p14="http://schemas.microsoft.com/office/powerpoint/2010/main" val="38286095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(Stemming)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558211" y="1250503"/>
            <a:ext cx="8920067" cy="4401205"/>
          </a:xfrm>
          <a:prstGeom prst="rect">
            <a:avLst/>
          </a:prstGeom>
          <a:noFill/>
        </p:spPr>
        <p:txBody>
          <a:bodyPr wrap="square">
            <a:spAutoFit/>
          </a:bodyPr>
          <a:lstStyle/>
          <a:p>
            <a:pPr algn="l"/>
            <a:r>
              <a:rPr lang="en-IN"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2. </a:t>
            </a:r>
            <a:r>
              <a:rPr lang="en-IN" sz="2000" b="1" i="0" u="sng"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Snowball Stemmer – </a:t>
            </a:r>
            <a:r>
              <a:rPr lang="en-IN" sz="2000" b="1" i="0" u="sng"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SnowballStemmer</a:t>
            </a:r>
            <a:r>
              <a:rPr lang="en-IN" sz="2000" b="1" i="0" u="sng"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a:t>
            </a:r>
          </a:p>
          <a:p>
            <a:pPr marL="342900" indent="-342900" algn="l">
              <a:buFont typeface="Arial" panose="020B0604020202020204" pitchFamily="34" charset="0"/>
              <a:buChar char="•"/>
            </a:pPr>
            <a:endParaRPr lang="en-IN" sz="2000" b="1" u="sng" dirty="0">
              <a:solidFill>
                <a:srgbClr val="383838"/>
              </a:solidFill>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The method utilized in this instance is more precise and is referred to as “English Stemmer” or “Porter2 Stemmer.”</a:t>
            </a:r>
          </a:p>
          <a:p>
            <a:pPr algn="l"/>
            <a:endParaRPr lang="en-US"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It is somewhat faster and more logical than the original Porter Stemmer.</a:t>
            </a:r>
          </a:p>
          <a:p>
            <a:pPr algn="l"/>
            <a:endParaRPr lang="en-US" sz="2000" dirty="0">
              <a:solidFill>
                <a:srgbClr val="383838"/>
              </a:solidFill>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Example</a:t>
            </a:r>
          </a:p>
          <a:p>
            <a:pPr algn="l"/>
            <a:endParaRPr lang="en-US" sz="2000" dirty="0">
              <a:solidFill>
                <a:srgbClr val="383838"/>
              </a:solidFill>
              <a:latin typeface="Calibri" panose="020F0502020204030204" pitchFamily="34" charset="0"/>
              <a:ea typeface="Calibri" panose="020F0502020204030204" pitchFamily="34" charset="0"/>
              <a:cs typeface="Calibri" panose="020F0502020204030204" pitchFamily="34" charset="0"/>
            </a:endParaRPr>
          </a:p>
          <a:p>
            <a:pPr algn="l"/>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from </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nltk.stem</a:t>
            </a:r>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import </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SnowballStemmer</a:t>
            </a:r>
            <a:endPar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endParaRPr>
          </a:p>
          <a:p>
            <a:pPr algn="l"/>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snowball = </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SnowballStemmer</a:t>
            </a:r>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(language='</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english</a:t>
            </a:r>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a:t>
            </a:r>
          </a:p>
          <a:p>
            <a:pPr algn="l"/>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words = ['</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generous','generate','generously','generation</a:t>
            </a:r>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a:t>
            </a:r>
          </a:p>
          <a:p>
            <a:pPr algn="l"/>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for word in words:</a:t>
            </a:r>
          </a:p>
          <a:p>
            <a:pPr algn="l"/>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print(word,"---&gt;",</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snowball.stem</a:t>
            </a:r>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(word))</a:t>
            </a:r>
          </a:p>
        </p:txBody>
      </p:sp>
    </p:spTree>
    <p:extLst>
      <p:ext uri="{BB962C8B-B14F-4D97-AF65-F5344CB8AC3E}">
        <p14:creationId xmlns:p14="http://schemas.microsoft.com/office/powerpoint/2010/main" val="331801256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(Stemming)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15130C52-788A-6B8B-99C5-49F5C17F96F4}"/>
              </a:ext>
            </a:extLst>
          </p:cNvPr>
          <p:cNvPicPr>
            <a:picLocks noChangeAspect="1"/>
          </p:cNvPicPr>
          <p:nvPr/>
        </p:nvPicPr>
        <p:blipFill>
          <a:blip r:embed="rId2"/>
          <a:stretch>
            <a:fillRect/>
          </a:stretch>
        </p:blipFill>
        <p:spPr>
          <a:xfrm>
            <a:off x="1539408" y="1813607"/>
            <a:ext cx="7735384" cy="2795715"/>
          </a:xfrm>
          <a:prstGeom prst="rect">
            <a:avLst/>
          </a:prstGeom>
        </p:spPr>
      </p:pic>
      <p:sp>
        <p:nvSpPr>
          <p:cNvPr id="7" name="TextBox 6">
            <a:extLst>
              <a:ext uri="{FF2B5EF4-FFF2-40B4-BE49-F238E27FC236}">
                <a16:creationId xmlns:a16="http://schemas.microsoft.com/office/drawing/2014/main" id="{361BB906-4D62-C12C-213B-754FF8446C11}"/>
              </a:ext>
            </a:extLst>
          </p:cNvPr>
          <p:cNvSpPr txBox="1"/>
          <p:nvPr/>
        </p:nvSpPr>
        <p:spPr>
          <a:xfrm>
            <a:off x="1660848" y="1291712"/>
            <a:ext cx="6102220" cy="369332"/>
          </a:xfrm>
          <a:prstGeom prst="rect">
            <a:avLst/>
          </a:prstGeom>
          <a:noFill/>
        </p:spPr>
        <p:txBody>
          <a:bodyPr wrap="square">
            <a:spAutoFit/>
          </a:bodyPr>
          <a:lstStyle/>
          <a:p>
            <a:pPr algn="l"/>
            <a:r>
              <a:rPr lang="en-US" sz="18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Result</a:t>
            </a:r>
          </a:p>
        </p:txBody>
      </p:sp>
    </p:spTree>
    <p:extLst>
      <p:ext uri="{BB962C8B-B14F-4D97-AF65-F5344CB8AC3E}">
        <p14:creationId xmlns:p14="http://schemas.microsoft.com/office/powerpoint/2010/main" val="11926154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(Stemming)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324946" y="1371801"/>
            <a:ext cx="8920067" cy="3785652"/>
          </a:xfrm>
          <a:prstGeom prst="rect">
            <a:avLst/>
          </a:prstGeom>
          <a:noFill/>
        </p:spPr>
        <p:txBody>
          <a:bodyPr wrap="square">
            <a:spAutoFit/>
          </a:bodyPr>
          <a:lstStyle/>
          <a:p>
            <a:pPr algn="l"/>
            <a:r>
              <a:rPr lang="en-IN"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3. </a:t>
            </a:r>
            <a:r>
              <a:rPr lang="en-IN" sz="2000" b="1" i="0" u="sng"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Lancaster Stemmer – </a:t>
            </a:r>
            <a:r>
              <a:rPr lang="en-IN" sz="2000" b="1" i="0" u="sng"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LancasterStemmer</a:t>
            </a:r>
            <a:r>
              <a:rPr lang="en-IN" sz="2000" b="1" i="0" u="sng"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a:t>
            </a:r>
          </a:p>
          <a:p>
            <a:pPr algn="l"/>
            <a:endPar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Lancaster Stemmer is straightforward, although it often produces results with excessive stemming. Over-stemming renders stems non-linguistic or meaningless.</a:t>
            </a:r>
          </a:p>
          <a:p>
            <a:pPr algn="l"/>
            <a:endParaRPr lang="en-US" sz="2000" dirty="0">
              <a:solidFill>
                <a:srgbClr val="383838"/>
              </a:solidFill>
              <a:latin typeface="Calibri" panose="020F0502020204030204" pitchFamily="34" charset="0"/>
              <a:ea typeface="Calibri" panose="020F0502020204030204" pitchFamily="34" charset="0"/>
              <a:cs typeface="Calibri" panose="020F0502020204030204" pitchFamily="34" charset="0"/>
            </a:endParaRPr>
          </a:p>
          <a:p>
            <a:pPr algn="l"/>
            <a:r>
              <a:rPr lang="en-IN"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Example </a:t>
            </a:r>
          </a:p>
          <a:p>
            <a:pPr algn="l"/>
            <a:endParaRPr lang="en-IN" sz="2000" b="1" dirty="0">
              <a:solidFill>
                <a:srgbClr val="383838"/>
              </a:solidFill>
              <a:latin typeface="Calibri" panose="020F0502020204030204" pitchFamily="34" charset="0"/>
              <a:ea typeface="Calibri" panose="020F0502020204030204" pitchFamily="34" charset="0"/>
              <a:cs typeface="Calibri" panose="020F0502020204030204" pitchFamily="34" charset="0"/>
            </a:endParaRPr>
          </a:p>
          <a:p>
            <a:pPr lvl="1"/>
            <a:r>
              <a:rPr lang="en-IN" sz="2000" dirty="0">
                <a:solidFill>
                  <a:srgbClr val="383838"/>
                </a:solidFill>
                <a:latin typeface="Calibri" panose="020F0502020204030204" pitchFamily="34" charset="0"/>
                <a:ea typeface="Calibri" panose="020F0502020204030204" pitchFamily="34" charset="0"/>
                <a:cs typeface="Calibri" panose="020F0502020204030204" pitchFamily="34" charset="0"/>
              </a:rPr>
              <a:t>from </a:t>
            </a:r>
            <a:r>
              <a:rPr lang="en-IN" sz="2000" dirty="0" err="1">
                <a:solidFill>
                  <a:srgbClr val="383838"/>
                </a:solidFill>
                <a:latin typeface="Calibri" panose="020F0502020204030204" pitchFamily="34" charset="0"/>
                <a:ea typeface="Calibri" panose="020F0502020204030204" pitchFamily="34" charset="0"/>
                <a:cs typeface="Calibri" panose="020F0502020204030204" pitchFamily="34" charset="0"/>
              </a:rPr>
              <a:t>nltk.stem</a:t>
            </a:r>
            <a:r>
              <a:rPr lang="en-IN" sz="2000" dirty="0">
                <a:solidFill>
                  <a:srgbClr val="383838"/>
                </a:solidFill>
                <a:latin typeface="Calibri" panose="020F0502020204030204" pitchFamily="34" charset="0"/>
                <a:ea typeface="Calibri" panose="020F0502020204030204" pitchFamily="34" charset="0"/>
                <a:cs typeface="Calibri" panose="020F0502020204030204" pitchFamily="34" charset="0"/>
              </a:rPr>
              <a:t> import </a:t>
            </a:r>
            <a:r>
              <a:rPr lang="en-IN" sz="2000" dirty="0" err="1">
                <a:solidFill>
                  <a:srgbClr val="383838"/>
                </a:solidFill>
                <a:latin typeface="Calibri" panose="020F0502020204030204" pitchFamily="34" charset="0"/>
                <a:ea typeface="Calibri" panose="020F0502020204030204" pitchFamily="34" charset="0"/>
                <a:cs typeface="Calibri" panose="020F0502020204030204" pitchFamily="34" charset="0"/>
              </a:rPr>
              <a:t>LancasterStemmer</a:t>
            </a:r>
            <a:endParaRPr lang="en-IN" sz="2000" dirty="0">
              <a:solidFill>
                <a:srgbClr val="383838"/>
              </a:solidFill>
              <a:latin typeface="Calibri" panose="020F0502020204030204" pitchFamily="34" charset="0"/>
              <a:ea typeface="Calibri" panose="020F0502020204030204" pitchFamily="34" charset="0"/>
              <a:cs typeface="Calibri" panose="020F0502020204030204" pitchFamily="34" charset="0"/>
            </a:endParaRPr>
          </a:p>
          <a:p>
            <a:pPr lvl="1"/>
            <a:r>
              <a:rPr lang="en-IN" sz="2000" dirty="0" err="1">
                <a:solidFill>
                  <a:srgbClr val="383838"/>
                </a:solidFill>
                <a:latin typeface="Calibri" panose="020F0502020204030204" pitchFamily="34" charset="0"/>
                <a:ea typeface="Calibri" panose="020F0502020204030204" pitchFamily="34" charset="0"/>
                <a:cs typeface="Calibri" panose="020F0502020204030204" pitchFamily="34" charset="0"/>
              </a:rPr>
              <a:t>lancaster</a:t>
            </a:r>
            <a:r>
              <a:rPr lang="en-IN" sz="2000" dirty="0">
                <a:solidFill>
                  <a:srgbClr val="383838"/>
                </a:solidFill>
                <a:latin typeface="Calibri" panose="020F0502020204030204" pitchFamily="34" charset="0"/>
                <a:ea typeface="Calibri" panose="020F0502020204030204" pitchFamily="34" charset="0"/>
                <a:cs typeface="Calibri" panose="020F0502020204030204" pitchFamily="34" charset="0"/>
              </a:rPr>
              <a:t> = </a:t>
            </a:r>
            <a:r>
              <a:rPr lang="en-IN" sz="2000" dirty="0" err="1">
                <a:solidFill>
                  <a:srgbClr val="383838"/>
                </a:solidFill>
                <a:latin typeface="Calibri" panose="020F0502020204030204" pitchFamily="34" charset="0"/>
                <a:ea typeface="Calibri" panose="020F0502020204030204" pitchFamily="34" charset="0"/>
                <a:cs typeface="Calibri" panose="020F0502020204030204" pitchFamily="34" charset="0"/>
              </a:rPr>
              <a:t>LancasterStemmer</a:t>
            </a:r>
            <a:r>
              <a:rPr lang="en-IN" sz="2000" dirty="0">
                <a:solidFill>
                  <a:srgbClr val="383838"/>
                </a:solidFill>
                <a:latin typeface="Calibri" panose="020F0502020204030204" pitchFamily="34" charset="0"/>
                <a:ea typeface="Calibri" panose="020F0502020204030204" pitchFamily="34" charset="0"/>
                <a:cs typeface="Calibri" panose="020F0502020204030204" pitchFamily="34" charset="0"/>
              </a:rPr>
              <a:t>()</a:t>
            </a:r>
          </a:p>
          <a:p>
            <a:pPr lvl="1"/>
            <a:r>
              <a:rPr lang="en-IN" sz="2000" dirty="0">
                <a:solidFill>
                  <a:srgbClr val="383838"/>
                </a:solidFill>
                <a:latin typeface="Calibri" panose="020F0502020204030204" pitchFamily="34" charset="0"/>
                <a:ea typeface="Calibri" panose="020F0502020204030204" pitchFamily="34" charset="0"/>
                <a:cs typeface="Calibri" panose="020F0502020204030204" pitchFamily="34" charset="0"/>
              </a:rPr>
              <a:t>words = ['</a:t>
            </a:r>
            <a:r>
              <a:rPr lang="en-IN" sz="2000" dirty="0" err="1">
                <a:solidFill>
                  <a:srgbClr val="383838"/>
                </a:solidFill>
                <a:latin typeface="Calibri" panose="020F0502020204030204" pitchFamily="34" charset="0"/>
                <a:ea typeface="Calibri" panose="020F0502020204030204" pitchFamily="34" charset="0"/>
                <a:cs typeface="Calibri" panose="020F0502020204030204" pitchFamily="34" charset="0"/>
              </a:rPr>
              <a:t>eating','eats','eaten','puts','putting</a:t>
            </a:r>
            <a:r>
              <a:rPr lang="en-IN" sz="2000" dirty="0">
                <a:solidFill>
                  <a:srgbClr val="383838"/>
                </a:solidFill>
                <a:latin typeface="Calibri" panose="020F0502020204030204" pitchFamily="34" charset="0"/>
                <a:ea typeface="Calibri" panose="020F0502020204030204" pitchFamily="34" charset="0"/>
                <a:cs typeface="Calibri" panose="020F0502020204030204" pitchFamily="34" charset="0"/>
              </a:rPr>
              <a:t>']</a:t>
            </a:r>
          </a:p>
          <a:p>
            <a:pPr lvl="1"/>
            <a:r>
              <a:rPr lang="en-IN" sz="2000" dirty="0">
                <a:solidFill>
                  <a:srgbClr val="383838"/>
                </a:solidFill>
                <a:latin typeface="Calibri" panose="020F0502020204030204" pitchFamily="34" charset="0"/>
                <a:ea typeface="Calibri" panose="020F0502020204030204" pitchFamily="34" charset="0"/>
                <a:cs typeface="Calibri" panose="020F0502020204030204" pitchFamily="34" charset="0"/>
              </a:rPr>
              <a:t>for word in words:</a:t>
            </a:r>
          </a:p>
          <a:p>
            <a:pPr lvl="1"/>
            <a:r>
              <a:rPr lang="en-IN" sz="2000" dirty="0">
                <a:solidFill>
                  <a:srgbClr val="383838"/>
                </a:solidFill>
                <a:latin typeface="Calibri" panose="020F0502020204030204" pitchFamily="34" charset="0"/>
                <a:ea typeface="Calibri" panose="020F0502020204030204" pitchFamily="34" charset="0"/>
                <a:cs typeface="Calibri" panose="020F0502020204030204" pitchFamily="34" charset="0"/>
              </a:rPr>
              <a:t>    print(word,"---&gt;",</a:t>
            </a:r>
            <a:r>
              <a:rPr lang="en-IN" sz="2000" dirty="0" err="1">
                <a:solidFill>
                  <a:srgbClr val="383838"/>
                </a:solidFill>
                <a:latin typeface="Calibri" panose="020F0502020204030204" pitchFamily="34" charset="0"/>
                <a:ea typeface="Calibri" panose="020F0502020204030204" pitchFamily="34" charset="0"/>
                <a:cs typeface="Calibri" panose="020F0502020204030204" pitchFamily="34" charset="0"/>
              </a:rPr>
              <a:t>lancaster.stem</a:t>
            </a:r>
            <a:r>
              <a:rPr lang="en-IN" sz="2000" dirty="0">
                <a:solidFill>
                  <a:srgbClr val="383838"/>
                </a:solidFill>
                <a:latin typeface="Calibri" panose="020F0502020204030204" pitchFamily="34" charset="0"/>
                <a:ea typeface="Calibri" panose="020F0502020204030204" pitchFamily="34" charset="0"/>
                <a:cs typeface="Calibri" panose="020F0502020204030204" pitchFamily="34" charset="0"/>
              </a:rPr>
              <a:t>(word))</a:t>
            </a:r>
          </a:p>
        </p:txBody>
      </p:sp>
    </p:spTree>
    <p:extLst>
      <p:ext uri="{BB962C8B-B14F-4D97-AF65-F5344CB8AC3E}">
        <p14:creationId xmlns:p14="http://schemas.microsoft.com/office/powerpoint/2010/main" val="385987193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(Stemming)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3" name="Picture 2">
            <a:extLst>
              <a:ext uri="{FF2B5EF4-FFF2-40B4-BE49-F238E27FC236}">
                <a16:creationId xmlns:a16="http://schemas.microsoft.com/office/drawing/2014/main" id="{AFE6B66F-106B-9645-6E82-54E41FA7FCE5}"/>
              </a:ext>
            </a:extLst>
          </p:cNvPr>
          <p:cNvPicPr>
            <a:picLocks noChangeAspect="1"/>
          </p:cNvPicPr>
          <p:nvPr/>
        </p:nvPicPr>
        <p:blipFill>
          <a:blip r:embed="rId2"/>
          <a:stretch>
            <a:fillRect/>
          </a:stretch>
        </p:blipFill>
        <p:spPr>
          <a:xfrm>
            <a:off x="1958156" y="1962896"/>
            <a:ext cx="6859420" cy="3373768"/>
          </a:xfrm>
          <a:prstGeom prst="rect">
            <a:avLst/>
          </a:prstGeom>
        </p:spPr>
      </p:pic>
      <p:sp>
        <p:nvSpPr>
          <p:cNvPr id="6" name="TextBox 5">
            <a:extLst>
              <a:ext uri="{FF2B5EF4-FFF2-40B4-BE49-F238E27FC236}">
                <a16:creationId xmlns:a16="http://schemas.microsoft.com/office/drawing/2014/main" id="{1EF39F0A-4768-4CBF-B79B-86B5B2651E50}"/>
              </a:ext>
            </a:extLst>
          </p:cNvPr>
          <p:cNvSpPr txBox="1"/>
          <p:nvPr/>
        </p:nvSpPr>
        <p:spPr>
          <a:xfrm>
            <a:off x="1660848" y="1291712"/>
            <a:ext cx="6102220" cy="369332"/>
          </a:xfrm>
          <a:prstGeom prst="rect">
            <a:avLst/>
          </a:prstGeom>
          <a:noFill/>
        </p:spPr>
        <p:txBody>
          <a:bodyPr wrap="square">
            <a:spAutoFit/>
          </a:bodyPr>
          <a:lstStyle/>
          <a:p>
            <a:pPr algn="l"/>
            <a:r>
              <a:rPr lang="en-US" sz="18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Result</a:t>
            </a:r>
          </a:p>
        </p:txBody>
      </p:sp>
    </p:spTree>
    <p:extLst>
      <p:ext uri="{BB962C8B-B14F-4D97-AF65-F5344CB8AC3E}">
        <p14:creationId xmlns:p14="http://schemas.microsoft.com/office/powerpoint/2010/main" val="164607835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(Stemming)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558211" y="1250503"/>
            <a:ext cx="8920067" cy="3785652"/>
          </a:xfrm>
          <a:prstGeom prst="rect">
            <a:avLst/>
          </a:prstGeom>
          <a:noFill/>
        </p:spPr>
        <p:txBody>
          <a:bodyPr wrap="square">
            <a:spAutoFit/>
          </a:bodyPr>
          <a:lstStyle/>
          <a:p>
            <a:pPr algn="l"/>
            <a:r>
              <a:rPr lang="en-IN"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4. </a:t>
            </a:r>
            <a:r>
              <a:rPr lang="en-IN" sz="2000" b="1" i="0" u="sng"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Regexp</a:t>
            </a:r>
            <a:r>
              <a:rPr lang="en-IN" sz="2000" b="1" i="0" u="sng"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Stemmer – </a:t>
            </a:r>
            <a:r>
              <a:rPr lang="en-IN" sz="2000" b="1" i="0" u="sng"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RegexpStemmer</a:t>
            </a:r>
            <a:r>
              <a:rPr lang="en-IN" sz="2000" b="1" i="0" u="sng"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a:t>
            </a:r>
            <a:endPar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endParaRPr>
          </a:p>
          <a:p>
            <a:pPr algn="l"/>
            <a:endPar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Regex stemmer identifies morphological affixes using regular expressions. Substrings matching the regular expressions will be discarded.</a:t>
            </a:r>
          </a:p>
          <a:p>
            <a:pPr algn="l"/>
            <a:endParaRPr lang="en-US" sz="2000" dirty="0">
              <a:solidFill>
                <a:srgbClr val="383838"/>
              </a:solidFill>
              <a:latin typeface="Calibri" panose="020F0502020204030204" pitchFamily="34" charset="0"/>
              <a:ea typeface="Calibri" panose="020F0502020204030204" pitchFamily="34" charset="0"/>
              <a:cs typeface="Calibri" panose="020F0502020204030204" pitchFamily="34" charset="0"/>
            </a:endParaRPr>
          </a:p>
          <a:p>
            <a:r>
              <a:rPr lang="en-IN" sz="20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Example </a:t>
            </a:r>
          </a:p>
          <a:p>
            <a:pPr algn="l"/>
            <a:endParaRPr lang="en-US"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endParaRPr>
          </a:p>
          <a:p>
            <a:pPr lvl="1"/>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from </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nltk.stem</a:t>
            </a:r>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import </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RegexpStemmer</a:t>
            </a:r>
            <a:endPar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endParaRPr>
          </a:p>
          <a:p>
            <a:pPr lvl="1"/>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regexp</a:t>
            </a:r>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 </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RegexpStemmer</a:t>
            </a:r>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ing</a:t>
            </a:r>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$|s$|e$|able$', min=4)</a:t>
            </a:r>
          </a:p>
          <a:p>
            <a:pPr lvl="1"/>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words = ['</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mass','was','bee','computer','advisable</a:t>
            </a:r>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a:t>
            </a:r>
          </a:p>
          <a:p>
            <a:pPr lvl="1"/>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for word in words:</a:t>
            </a:r>
          </a:p>
          <a:p>
            <a:pPr lvl="1"/>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    print(word,"---&gt;",</a:t>
            </a:r>
            <a:r>
              <a:rPr lang="en-IN" sz="2000" b="0" i="0" dirty="0" err="1">
                <a:solidFill>
                  <a:srgbClr val="383838"/>
                </a:solidFill>
                <a:effectLst/>
                <a:latin typeface="Calibri" panose="020F0502020204030204" pitchFamily="34" charset="0"/>
                <a:ea typeface="Calibri" panose="020F0502020204030204" pitchFamily="34" charset="0"/>
                <a:cs typeface="Calibri" panose="020F0502020204030204" pitchFamily="34" charset="0"/>
              </a:rPr>
              <a:t>regexp.stem</a:t>
            </a:r>
            <a:r>
              <a:rPr lang="en-IN" sz="2000" b="0"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(word))</a:t>
            </a:r>
          </a:p>
        </p:txBody>
      </p:sp>
    </p:spTree>
    <p:extLst>
      <p:ext uri="{BB962C8B-B14F-4D97-AF65-F5344CB8AC3E}">
        <p14:creationId xmlns:p14="http://schemas.microsoft.com/office/powerpoint/2010/main" val="80418043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(Stemming)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6E464997-82D0-198D-2C43-D2BA2819073D}"/>
              </a:ext>
            </a:extLst>
          </p:cNvPr>
          <p:cNvPicPr>
            <a:picLocks noChangeAspect="1"/>
          </p:cNvPicPr>
          <p:nvPr/>
        </p:nvPicPr>
        <p:blipFill>
          <a:blip r:embed="rId2"/>
          <a:stretch>
            <a:fillRect/>
          </a:stretch>
        </p:blipFill>
        <p:spPr>
          <a:xfrm>
            <a:off x="1942711" y="2142965"/>
            <a:ext cx="7013564" cy="3586031"/>
          </a:xfrm>
          <a:prstGeom prst="rect">
            <a:avLst/>
          </a:prstGeom>
        </p:spPr>
      </p:pic>
      <p:sp>
        <p:nvSpPr>
          <p:cNvPr id="6" name="TextBox 5">
            <a:extLst>
              <a:ext uri="{FF2B5EF4-FFF2-40B4-BE49-F238E27FC236}">
                <a16:creationId xmlns:a16="http://schemas.microsoft.com/office/drawing/2014/main" id="{A837941C-6BEB-9905-FE31-B529096568BA}"/>
              </a:ext>
            </a:extLst>
          </p:cNvPr>
          <p:cNvSpPr txBox="1"/>
          <p:nvPr/>
        </p:nvSpPr>
        <p:spPr>
          <a:xfrm>
            <a:off x="1660848" y="1404495"/>
            <a:ext cx="6102220" cy="369332"/>
          </a:xfrm>
          <a:prstGeom prst="rect">
            <a:avLst/>
          </a:prstGeom>
          <a:noFill/>
        </p:spPr>
        <p:txBody>
          <a:bodyPr wrap="square">
            <a:spAutoFit/>
          </a:bodyPr>
          <a:lstStyle/>
          <a:p>
            <a:pPr algn="l"/>
            <a:r>
              <a:rPr lang="en-US" sz="1800" b="1" i="0" dirty="0">
                <a:solidFill>
                  <a:srgbClr val="383838"/>
                </a:solidFill>
                <a:effectLst/>
                <a:latin typeface="Calibri" panose="020F0502020204030204" pitchFamily="34" charset="0"/>
                <a:ea typeface="Calibri" panose="020F0502020204030204" pitchFamily="34" charset="0"/>
                <a:cs typeface="Calibri" panose="020F0502020204030204" pitchFamily="34" charset="0"/>
              </a:rPr>
              <a:t>Result</a:t>
            </a:r>
          </a:p>
        </p:txBody>
      </p:sp>
    </p:spTree>
    <p:extLst>
      <p:ext uri="{BB962C8B-B14F-4D97-AF65-F5344CB8AC3E}">
        <p14:creationId xmlns:p14="http://schemas.microsoft.com/office/powerpoint/2010/main" val="21446774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44B56200-117E-9C7D-B83E-D26C3056FF29}"/>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Working of NLP</a:t>
            </a:r>
          </a:p>
        </p:txBody>
      </p:sp>
      <p:pic>
        <p:nvPicPr>
          <p:cNvPr id="8" name="Picture 7">
            <a:extLst>
              <a:ext uri="{FF2B5EF4-FFF2-40B4-BE49-F238E27FC236}">
                <a16:creationId xmlns:a16="http://schemas.microsoft.com/office/drawing/2014/main" id="{E09E79A6-6E20-3284-6DB3-8409E8D9CED7}"/>
              </a:ext>
            </a:extLst>
          </p:cNvPr>
          <p:cNvPicPr>
            <a:picLocks noChangeAspect="1"/>
          </p:cNvPicPr>
          <p:nvPr/>
        </p:nvPicPr>
        <p:blipFill>
          <a:blip r:embed="rId2"/>
          <a:stretch>
            <a:fillRect/>
          </a:stretch>
        </p:blipFill>
        <p:spPr>
          <a:xfrm>
            <a:off x="2295969" y="707775"/>
            <a:ext cx="7081296" cy="5560521"/>
          </a:xfrm>
          <a:prstGeom prst="rect">
            <a:avLst/>
          </a:prstGeom>
        </p:spPr>
      </p:pic>
    </p:spTree>
    <p:extLst>
      <p:ext uri="{BB962C8B-B14F-4D97-AF65-F5344CB8AC3E}">
        <p14:creationId xmlns:p14="http://schemas.microsoft.com/office/powerpoint/2010/main" val="98633286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(Stemming)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436913" y="1250503"/>
            <a:ext cx="8920067" cy="1015663"/>
          </a:xfrm>
          <a:prstGeom prst="rect">
            <a:avLst/>
          </a:prstGeom>
          <a:noFill/>
        </p:spPr>
        <p:txBody>
          <a:bodyPr wrap="square">
            <a:spAutoFit/>
          </a:bodyPr>
          <a:lstStyle/>
          <a:p>
            <a:pPr algn="l" fontAlgn="base"/>
            <a:endParaRPr lang="en-US" sz="2000"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fontAlgn="base"/>
            <a:r>
              <a:rPr lang="en-IN" sz="2000" b="1" i="0" dirty="0">
                <a:solidFill>
                  <a:srgbClr val="383838"/>
                </a:solidFill>
                <a:effectLst/>
                <a:latin typeface="Inter"/>
              </a:rPr>
              <a:t>Porter vs Snowball vs Lancaster vs Regex Stemming in NLTK</a:t>
            </a:r>
            <a:endParaRPr lang="en-IN" sz="2000" b="0" i="0" dirty="0">
              <a:solidFill>
                <a:srgbClr val="383838"/>
              </a:solidFill>
              <a:effectLst/>
              <a:latin typeface="Inter"/>
            </a:endParaRPr>
          </a:p>
          <a:p>
            <a:pPr algn="l" fontAlgn="base"/>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7" name="Table 6">
            <a:extLst>
              <a:ext uri="{FF2B5EF4-FFF2-40B4-BE49-F238E27FC236}">
                <a16:creationId xmlns:a16="http://schemas.microsoft.com/office/drawing/2014/main" id="{91678D8F-47F1-9F25-015E-8DF35DAC8A9F}"/>
              </a:ext>
            </a:extLst>
          </p:cNvPr>
          <p:cNvGraphicFramePr>
            <a:graphicFrameLocks noGrp="1"/>
          </p:cNvGraphicFramePr>
          <p:nvPr>
            <p:extLst>
              <p:ext uri="{D42A27DB-BD31-4B8C-83A1-F6EECF244321}">
                <p14:modId xmlns:p14="http://schemas.microsoft.com/office/powerpoint/2010/main" val="1478187391"/>
              </p:ext>
            </p:extLst>
          </p:nvPr>
        </p:nvGraphicFramePr>
        <p:xfrm>
          <a:off x="1362267" y="2527440"/>
          <a:ext cx="9414590" cy="2893647"/>
        </p:xfrm>
        <a:graphic>
          <a:graphicData uri="http://schemas.openxmlformats.org/drawingml/2006/table">
            <a:tbl>
              <a:tblPr firstRow="1" bandRow="1">
                <a:tableStyleId>{5C22544A-7EE6-4342-B048-85BDC9FD1C3A}</a:tableStyleId>
              </a:tblPr>
              <a:tblGrid>
                <a:gridCol w="1882918">
                  <a:extLst>
                    <a:ext uri="{9D8B030D-6E8A-4147-A177-3AD203B41FA5}">
                      <a16:colId xmlns:a16="http://schemas.microsoft.com/office/drawing/2014/main" val="4213985878"/>
                    </a:ext>
                  </a:extLst>
                </a:gridCol>
                <a:gridCol w="1882918">
                  <a:extLst>
                    <a:ext uri="{9D8B030D-6E8A-4147-A177-3AD203B41FA5}">
                      <a16:colId xmlns:a16="http://schemas.microsoft.com/office/drawing/2014/main" val="1016459668"/>
                    </a:ext>
                  </a:extLst>
                </a:gridCol>
                <a:gridCol w="1882918">
                  <a:extLst>
                    <a:ext uri="{9D8B030D-6E8A-4147-A177-3AD203B41FA5}">
                      <a16:colId xmlns:a16="http://schemas.microsoft.com/office/drawing/2014/main" val="4103633829"/>
                    </a:ext>
                  </a:extLst>
                </a:gridCol>
                <a:gridCol w="1882918">
                  <a:extLst>
                    <a:ext uri="{9D8B030D-6E8A-4147-A177-3AD203B41FA5}">
                      <a16:colId xmlns:a16="http://schemas.microsoft.com/office/drawing/2014/main" val="3817364377"/>
                    </a:ext>
                  </a:extLst>
                </a:gridCol>
                <a:gridCol w="1882918">
                  <a:extLst>
                    <a:ext uri="{9D8B030D-6E8A-4147-A177-3AD203B41FA5}">
                      <a16:colId xmlns:a16="http://schemas.microsoft.com/office/drawing/2014/main" val="4042443340"/>
                    </a:ext>
                  </a:extLst>
                </a:gridCol>
              </a:tblGrid>
              <a:tr h="872247">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Word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az-Cyrl-AZ" dirty="0">
                          <a:solidFill>
                            <a:schemeClr val="tx1"/>
                          </a:solidFill>
                          <a:latin typeface="Calibri" panose="020F0502020204030204" pitchFamily="34" charset="0"/>
                          <a:ea typeface="Calibri" panose="020F0502020204030204" pitchFamily="34" charset="0"/>
                          <a:cs typeface="Calibri" panose="020F0502020204030204" pitchFamily="34" charset="0"/>
                        </a:rPr>
                        <a:t>Ро</a:t>
                      </a:r>
                      <a:r>
                        <a:rPr lang="en-IN" dirty="0" err="1">
                          <a:solidFill>
                            <a:schemeClr val="tx1"/>
                          </a:solidFill>
                          <a:latin typeface="Calibri" panose="020F0502020204030204" pitchFamily="34" charset="0"/>
                          <a:ea typeface="Calibri" panose="020F0502020204030204" pitchFamily="34" charset="0"/>
                          <a:cs typeface="Calibri" panose="020F0502020204030204" pitchFamily="34" charset="0"/>
                        </a:rPr>
                        <a:t>rter</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 Stemmer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Snowball Stemmer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Lancaster Stemmer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r>
                        <a:rPr lang="en-IN" dirty="0" err="1">
                          <a:solidFill>
                            <a:schemeClr val="tx1"/>
                          </a:solidFill>
                          <a:latin typeface="Calibri" panose="020F0502020204030204" pitchFamily="34" charset="0"/>
                          <a:ea typeface="Calibri" panose="020F0502020204030204" pitchFamily="34" charset="0"/>
                          <a:cs typeface="Calibri" panose="020F0502020204030204" pitchFamily="34" charset="0"/>
                        </a:rPr>
                        <a:t>Regexp</a:t>
                      </a:r>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 Stemmer</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1913842240"/>
                  </a:ext>
                </a:extLst>
              </a:tr>
              <a:tr h="505350">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994929072"/>
                  </a:ext>
                </a:extLst>
              </a:tr>
              <a:tr h="505350">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friendship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friendship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friendship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friendship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2784581"/>
                  </a:ext>
                </a:extLst>
              </a:tr>
              <a:tr h="505350">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friends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20418739"/>
                  </a:ext>
                </a:extLst>
              </a:tr>
              <a:tr h="505350">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friendships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friendship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friendship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 </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IN" dirty="0">
                          <a:solidFill>
                            <a:schemeClr val="tx1"/>
                          </a:solidFill>
                          <a:latin typeface="Calibri" panose="020F0502020204030204" pitchFamily="34" charset="0"/>
                          <a:ea typeface="Calibri" panose="020F0502020204030204" pitchFamily="34" charset="0"/>
                          <a:cs typeface="Calibri" panose="020F0502020204030204" pitchFamily="34" charset="0"/>
                        </a:rPr>
                        <a:t>friendship</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06865308"/>
                  </a:ext>
                </a:extLst>
              </a:tr>
            </a:tbl>
          </a:graphicData>
        </a:graphic>
      </p:graphicFrame>
    </p:spTree>
    <p:extLst>
      <p:ext uri="{BB962C8B-B14F-4D97-AF65-F5344CB8AC3E}">
        <p14:creationId xmlns:p14="http://schemas.microsoft.com/office/powerpoint/2010/main" val="28571450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(Lemmatization)</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558211" y="1250503"/>
            <a:ext cx="8920067" cy="4708981"/>
          </a:xfrm>
          <a:prstGeom prst="rect">
            <a:avLst/>
          </a:prstGeom>
          <a:noFill/>
        </p:spPr>
        <p:txBody>
          <a:bodyPr wrap="square">
            <a:spAutoFit/>
          </a:bodyPr>
          <a:lstStyle/>
          <a:p>
            <a:pPr algn="l" fontAlgn="base"/>
            <a:r>
              <a:rPr lang="en-US" sz="2000" b="1" i="0" u="sng" dirty="0">
                <a:effectLst/>
                <a:latin typeface="Calibri" panose="020F0502020204030204" pitchFamily="34" charset="0"/>
                <a:ea typeface="Calibri" panose="020F0502020204030204" pitchFamily="34" charset="0"/>
                <a:cs typeface="Calibri" panose="020F0502020204030204" pitchFamily="34" charset="0"/>
              </a:rPr>
              <a:t>5. Lemmatization</a:t>
            </a:r>
          </a:p>
          <a:p>
            <a:pPr algn="l" fontAlgn="base"/>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Lemmatization is a natural language processing (NLP) technique that reduces words to their base or dictionary form, called a lemma. It involves grouping inflected forms of a word so they can be analyzed as a single item.</a:t>
            </a:r>
          </a:p>
          <a:p>
            <a:pPr algn="l" fontAlgn="base"/>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For example, the words "running," "ran," and "runs" are all lemmatized to the lemma "run“</a:t>
            </a:r>
          </a:p>
          <a:p>
            <a:pPr algn="l" fontAlgn="base"/>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algn="l">
              <a:buFont typeface="Arial" panose="020B0604020202020204" pitchFamily="34" charset="0"/>
              <a:buChar char="•"/>
            </a:pPr>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algn="l" rtl="0" fontAlgn="base"/>
            <a:r>
              <a:rPr lang="en-US" sz="2000" b="0" i="1"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Examples of lemmatization:</a:t>
            </a:r>
          </a:p>
          <a:p>
            <a:pPr lvl="1" fontAlgn="base"/>
            <a:r>
              <a:rPr lang="en-US" sz="2000" b="0" i="1"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-&gt; rocks : rock</a:t>
            </a:r>
          </a:p>
          <a:p>
            <a:pPr lvl="1" fontAlgn="base"/>
            <a:r>
              <a:rPr lang="en-US" sz="2000" b="0" i="1"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-&gt; corpora : corpus</a:t>
            </a:r>
          </a:p>
          <a:p>
            <a:pPr lvl="1" fontAlgn="base"/>
            <a:r>
              <a:rPr lang="en-US" sz="2000" b="0" i="1"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-&gt; better : good</a:t>
            </a:r>
          </a:p>
          <a:p>
            <a:pPr algn="l" fontAlgn="base"/>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5999088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(Lemmatization)</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026367" y="1250503"/>
            <a:ext cx="9451911" cy="5016758"/>
          </a:xfrm>
          <a:prstGeom prst="rect">
            <a:avLst/>
          </a:prstGeom>
          <a:noFill/>
        </p:spPr>
        <p:txBody>
          <a:bodyPr wrap="square">
            <a:spAutoFit/>
          </a:bodyPr>
          <a:lstStyle/>
          <a:p>
            <a:pPr algn="l" fontAlgn="base"/>
            <a:r>
              <a:rPr lang="en-IN"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Lemmatization Techniques</a:t>
            </a:r>
          </a:p>
          <a:p>
            <a:pPr algn="l"/>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r>
              <a:rPr lang="en-IN"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1. Rule Based Lemmatization</a:t>
            </a: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Rule-based lemmatization</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involves the application of predefined rules to derive a word’s base or root form. </a:t>
            </a:r>
          </a:p>
          <a:p>
            <a:pPr algn="l">
              <a:buFont typeface="Arial" panose="020B0604020202020204" pitchFamily="34" charset="0"/>
              <a:buChar char="•"/>
            </a:pPr>
            <a:endParaRPr lang="en-US" sz="2000" dirty="0">
              <a:solidFill>
                <a:srgbClr val="273239"/>
              </a:solidFill>
              <a:latin typeface="Calibri" panose="020F0502020204030204" pitchFamily="34" charset="0"/>
              <a:ea typeface="Calibri" panose="020F0502020204030204" pitchFamily="34" charset="0"/>
              <a:cs typeface="Calibri" panose="020F0502020204030204" pitchFamily="34" charset="0"/>
            </a:endParaRPr>
          </a:p>
          <a:p>
            <a:pPr algn="l" rtl="0" fontAlgn="base"/>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Examples of rule-based lemmatization for English verbs:</a:t>
            </a:r>
          </a:p>
          <a:p>
            <a:pPr algn="l" rtl="0"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Rule:</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For regular verbs ending in “-ed,” remove the “-ed” suffix.</a:t>
            </a:r>
          </a:p>
          <a:p>
            <a:pPr algn="l" rtl="0" fontAlgn="base"/>
            <a:endPar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Example:</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Word: “walked”</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Rule Application: Remove “-ed”</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Result: “walk”</a:t>
            </a:r>
          </a:p>
          <a:p>
            <a:pPr algn="l">
              <a:buFont typeface="Arial" panose="020B0604020202020204" pitchFamily="34" charset="0"/>
              <a:buChar char="•"/>
            </a:pPr>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algn="l" fontAlgn="base"/>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99006187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(Lemmatization)</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942392" y="1250503"/>
            <a:ext cx="9218645" cy="5016758"/>
          </a:xfrm>
          <a:prstGeom prst="rect">
            <a:avLst/>
          </a:prstGeom>
          <a:noFill/>
        </p:spPr>
        <p:txBody>
          <a:bodyPr wrap="square">
            <a:spAutoFit/>
          </a:bodyPr>
          <a:lstStyle/>
          <a:p>
            <a:pPr algn="l" fontAlgn="base"/>
            <a:r>
              <a:rPr lang="en-IN"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Lemmatization Techniques</a:t>
            </a:r>
          </a:p>
          <a:p>
            <a:pPr algn="l">
              <a:buFont typeface="Arial" panose="020B0604020202020204" pitchFamily="34" charset="0"/>
              <a:buChar char="•"/>
            </a:pPr>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r>
              <a:rPr lang="en-IN"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2. Dictionary-Based Lemmatization</a:t>
            </a:r>
          </a:p>
          <a:p>
            <a:pPr marL="342900" indent="-342900" algn="l">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Dictionary-based</a:t>
            </a:r>
            <a:r>
              <a:rPr lang="en-US" sz="2000" dirty="0">
                <a:latin typeface="Calibri" panose="020F0502020204030204" pitchFamily="34" charset="0"/>
                <a:ea typeface="Calibri" panose="020F0502020204030204" pitchFamily="34" charset="0"/>
                <a:cs typeface="Calibri" panose="020F0502020204030204" pitchFamily="34" charset="0"/>
              </a:rPr>
              <a:t> </a:t>
            </a:r>
            <a:r>
              <a:rPr lang="en-US" sz="2000" b="0" i="0" dirty="0">
                <a:effectLst/>
                <a:latin typeface="Calibri" panose="020F0502020204030204" pitchFamily="34" charset="0"/>
                <a:ea typeface="Calibri" panose="020F0502020204030204" pitchFamily="34" charset="0"/>
                <a:cs typeface="Calibri" panose="020F0502020204030204" pitchFamily="34" charset="0"/>
              </a:rPr>
              <a:t>lemmatization</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relies on predefined dictionaries or lookup tables to map words to their corresponding base forms or lemmas. Each word is matched against the dictionary entries to find its lemma.</a:t>
            </a:r>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rtl="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Suppose we have a dictionary with lemmatized forms for some words:</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‘running’ -&gt; ‘run’</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‘better’ -&gt; ‘good’</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‘went’ -&gt; ‘go’</a:t>
            </a:r>
          </a:p>
          <a:p>
            <a:pPr algn="l" fontAlgn="base">
              <a:buFont typeface="Arial" panose="020B0604020202020204" pitchFamily="34" charset="0"/>
              <a:buChar char="•"/>
            </a:pPr>
            <a:endPar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When applying dictionary-based lemmatization to a text like  </a:t>
            </a:r>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“I was running to become a better athlete, and then I went home,” </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the resulting lemmatized form would be: </a:t>
            </a:r>
          </a:p>
          <a:p>
            <a:pPr algn="l" fontAlgn="base"/>
            <a:endPar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“I was run to </a:t>
            </a:r>
            <a:r>
              <a:rPr lang="en-US" sz="2000" b="1" dirty="0">
                <a:solidFill>
                  <a:srgbClr val="273239"/>
                </a:solidFill>
                <a:latin typeface="Calibri" panose="020F0502020204030204" pitchFamily="34" charset="0"/>
                <a:ea typeface="Calibri" panose="020F0502020204030204" pitchFamily="34" charset="0"/>
                <a:cs typeface="Calibri" panose="020F0502020204030204" pitchFamily="34" charset="0"/>
              </a:rPr>
              <a:t>become a </a:t>
            </a:r>
            <a:r>
              <a:rPr lang="en-US" sz="2000" b="1" dirty="0">
                <a:solidFill>
                  <a:srgbClr val="0070C0"/>
                </a:solidFill>
                <a:latin typeface="Calibri" panose="020F0502020204030204" pitchFamily="34" charset="0"/>
                <a:ea typeface="Calibri" panose="020F0502020204030204" pitchFamily="34" charset="0"/>
                <a:cs typeface="Calibri" panose="020F0502020204030204" pitchFamily="34" charset="0"/>
              </a:rPr>
              <a:t>good</a:t>
            </a:r>
            <a:r>
              <a:rPr lang="en-US" sz="2000" b="1" dirty="0">
                <a:solidFill>
                  <a:srgbClr val="273239"/>
                </a:solidFill>
                <a:latin typeface="Calibri" panose="020F0502020204030204" pitchFamily="34" charset="0"/>
                <a:ea typeface="Calibri" panose="020F0502020204030204" pitchFamily="34" charset="0"/>
                <a:cs typeface="Calibri" panose="020F0502020204030204" pitchFamily="34" charset="0"/>
              </a:rPr>
              <a:t> athlete, and then I </a:t>
            </a:r>
            <a:r>
              <a:rPr lang="en-US" sz="2000" b="1" dirty="0">
                <a:solidFill>
                  <a:srgbClr val="0070C0"/>
                </a:solidFill>
                <a:latin typeface="Calibri" panose="020F0502020204030204" pitchFamily="34" charset="0"/>
                <a:ea typeface="Calibri" panose="020F0502020204030204" pitchFamily="34" charset="0"/>
                <a:cs typeface="Calibri" panose="020F0502020204030204" pitchFamily="34" charset="0"/>
              </a:rPr>
              <a:t>go</a:t>
            </a:r>
            <a:r>
              <a:rPr lang="en-US" sz="2000" b="1" dirty="0">
                <a:solidFill>
                  <a:srgbClr val="273239"/>
                </a:solidFill>
                <a:latin typeface="Calibri" panose="020F0502020204030204" pitchFamily="34" charset="0"/>
                <a:ea typeface="Calibri" panose="020F0502020204030204" pitchFamily="34" charset="0"/>
                <a:cs typeface="Calibri" panose="020F0502020204030204" pitchFamily="34" charset="0"/>
              </a:rPr>
              <a:t> home.”</a:t>
            </a:r>
            <a:endParaRPr lang="en-US" sz="2000" b="1"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5011322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(Lemmatization)</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558211" y="1250503"/>
            <a:ext cx="8920067" cy="3477875"/>
          </a:xfrm>
          <a:prstGeom prst="rect">
            <a:avLst/>
          </a:prstGeom>
          <a:noFill/>
        </p:spPr>
        <p:txBody>
          <a:bodyPr wrap="square">
            <a:spAutoFit/>
          </a:bodyPr>
          <a:lstStyle/>
          <a:p>
            <a:pPr algn="l" fontAlgn="base"/>
            <a:r>
              <a:rPr lang="en-IN"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Lemmatization Techniques</a:t>
            </a:r>
          </a:p>
          <a:p>
            <a:pPr algn="l" fontAlgn="base"/>
            <a:endParaRPr lang="en-IN"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r>
              <a:rPr lang="en-IN"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3. Machine Learning-Based Lemmatization</a:t>
            </a:r>
          </a:p>
          <a:p>
            <a:pPr algn="l"/>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Machine learning-based lemmatization leverages computational models to automatically learn the relationships between words and their base forms.</a:t>
            </a:r>
          </a:p>
          <a:p>
            <a:pPr algn="l">
              <a:buFont typeface="Arial" panose="020B0604020202020204" pitchFamily="34" charset="0"/>
              <a:buChar char="•"/>
            </a:pPr>
            <a:endParaRPr lang="en-US" sz="2000" dirty="0">
              <a:solidFill>
                <a:srgbClr val="273239"/>
              </a:solidFill>
              <a:latin typeface="Calibri" panose="020F0502020204030204" pitchFamily="34" charset="0"/>
              <a:ea typeface="Calibri" panose="020F0502020204030204" pitchFamily="34" charset="0"/>
              <a:cs typeface="Calibri" panose="020F0502020204030204" pitchFamily="34" charset="0"/>
            </a:endParaRPr>
          </a:p>
          <a:p>
            <a:pPr algn="l" rtl="0"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Example</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a:t>
            </a:r>
          </a:p>
          <a:p>
            <a:pPr algn="l" rtl="0" fontAlgn="base"/>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Consider a machine learning-based </a:t>
            </a:r>
            <a:r>
              <a:rPr lang="en-US" sz="2000" b="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lemmatizer</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trained on diverse texts. When encountering the word ‘went,’ the model, having learned patterns, predicts the base form as ‘go.’ Similarly, for ‘happier,’ the model deduces ‘happy’ as the lemma.</a:t>
            </a:r>
          </a:p>
          <a:p>
            <a:pPr algn="l"/>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37657029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AFCA86-D2C7-D124-5A58-59DE282B132A}"/>
              </a:ext>
            </a:extLst>
          </p:cNvPr>
          <p:cNvPicPr>
            <a:picLocks noChangeAspect="1"/>
          </p:cNvPicPr>
          <p:nvPr/>
        </p:nvPicPr>
        <p:blipFill>
          <a:blip r:embed="rId2"/>
          <a:stretch>
            <a:fillRect/>
          </a:stretch>
        </p:blipFill>
        <p:spPr>
          <a:xfrm>
            <a:off x="987621" y="138071"/>
            <a:ext cx="9014795" cy="6258012"/>
          </a:xfrm>
          <a:prstGeom prst="rect">
            <a:avLst/>
          </a:prstGeom>
        </p:spPr>
      </p:pic>
    </p:spTree>
    <p:extLst>
      <p:ext uri="{BB962C8B-B14F-4D97-AF65-F5344CB8AC3E}">
        <p14:creationId xmlns:p14="http://schemas.microsoft.com/office/powerpoint/2010/main" val="224685565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13CD433-604E-9C2F-68BD-A2D0EBDEE68C}"/>
              </a:ext>
            </a:extLst>
          </p:cNvPr>
          <p:cNvSpPr txBox="1"/>
          <p:nvPr/>
        </p:nvSpPr>
        <p:spPr>
          <a:xfrm>
            <a:off x="2125362" y="222390"/>
            <a:ext cx="7941275" cy="584775"/>
          </a:xfrm>
          <a:prstGeom prst="rect">
            <a:avLst/>
          </a:prstGeom>
          <a:noFill/>
        </p:spPr>
        <p:txBody>
          <a:bodyPr wrap="square">
            <a:spAutoFit/>
          </a:bodyPr>
          <a:lstStyle/>
          <a:p>
            <a:pPr algn="l" fontAlgn="base"/>
            <a:r>
              <a:rPr lang="en-IN" sz="3200" b="0" i="0" dirty="0">
                <a:solidFill>
                  <a:srgbClr val="212121"/>
                </a:solidFill>
                <a:effectLst/>
                <a:latin typeface="Calibri" panose="020F0502020204030204" pitchFamily="34" charset="0"/>
                <a:ea typeface="Calibri" panose="020F0502020204030204" pitchFamily="34" charset="0"/>
                <a:cs typeface="Calibri" panose="020F0502020204030204" pitchFamily="34" charset="0"/>
              </a:rPr>
              <a:t>Examples of Stemming vs lemmatization</a:t>
            </a:r>
          </a:p>
        </p:txBody>
      </p:sp>
      <p:pic>
        <p:nvPicPr>
          <p:cNvPr id="6" name="Picture 5">
            <a:extLst>
              <a:ext uri="{FF2B5EF4-FFF2-40B4-BE49-F238E27FC236}">
                <a16:creationId xmlns:a16="http://schemas.microsoft.com/office/drawing/2014/main" id="{D696E329-74A6-31DF-D0DC-CC40FA90AD2E}"/>
              </a:ext>
            </a:extLst>
          </p:cNvPr>
          <p:cNvPicPr>
            <a:picLocks noChangeAspect="1"/>
          </p:cNvPicPr>
          <p:nvPr/>
        </p:nvPicPr>
        <p:blipFill>
          <a:blip r:embed="rId2"/>
          <a:stretch>
            <a:fillRect/>
          </a:stretch>
        </p:blipFill>
        <p:spPr>
          <a:xfrm>
            <a:off x="1725239" y="1027413"/>
            <a:ext cx="9200908" cy="5195791"/>
          </a:xfrm>
          <a:prstGeom prst="rect">
            <a:avLst/>
          </a:prstGeom>
        </p:spPr>
      </p:pic>
    </p:spTree>
    <p:extLst>
      <p:ext uri="{BB962C8B-B14F-4D97-AF65-F5344CB8AC3E}">
        <p14:creationId xmlns:p14="http://schemas.microsoft.com/office/powerpoint/2010/main" val="363113015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(POS Tagging)</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558211" y="1390462"/>
            <a:ext cx="8920067" cy="2554545"/>
          </a:xfrm>
          <a:prstGeom prst="rect">
            <a:avLst/>
          </a:prstGeom>
          <a:noFill/>
        </p:spPr>
        <p:txBody>
          <a:bodyPr wrap="square">
            <a:spAutoFit/>
          </a:bodyPr>
          <a:lstStyle/>
          <a:p>
            <a:pPr algn="l" fontAlgn="base"/>
            <a:r>
              <a:rPr lang="en-US" sz="2000" b="1" i="0" dirty="0">
                <a:effectLst/>
                <a:latin typeface="Calibri" panose="020F0502020204030204" pitchFamily="34" charset="0"/>
                <a:ea typeface="Calibri" panose="020F0502020204030204" pitchFamily="34" charset="0"/>
                <a:cs typeface="Calibri" panose="020F0502020204030204" pitchFamily="34" charset="0"/>
              </a:rPr>
              <a:t>6. POS Tagging</a:t>
            </a:r>
          </a:p>
          <a:p>
            <a:pPr algn="l" fontAlgn="base"/>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0" i="0" dirty="0">
                <a:effectLst/>
                <a:latin typeface="Calibri" panose="020F0502020204030204" pitchFamily="34" charset="0"/>
                <a:ea typeface="Calibri" panose="020F0502020204030204" pitchFamily="34" charset="0"/>
                <a:cs typeface="Calibri" panose="020F0502020204030204" pitchFamily="34" charset="0"/>
              </a:rPr>
              <a:t>Parts of Speech tagging</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is a linguistic activity in</a:t>
            </a:r>
            <a:r>
              <a:rPr lang="en-US" sz="2000" b="0" i="0" dirty="0">
                <a:effectLst/>
                <a:latin typeface="Calibri" panose="020F0502020204030204" pitchFamily="34" charset="0"/>
                <a:ea typeface="Calibri" panose="020F0502020204030204" pitchFamily="34" charset="0"/>
                <a:cs typeface="Calibri" panose="020F0502020204030204" pitchFamily="34" charset="0"/>
              </a:rPr>
              <a:t> Natural Language Processing</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(NLP) wherein each word in a document is given a particular part of speech (adverb, adjective, verb, etc.) or grammatical category.</a:t>
            </a:r>
          </a:p>
          <a:p>
            <a:pPr algn="l" fontAlgn="base"/>
            <a:endParaRPr lang="en-US" sz="2000" dirty="0">
              <a:solidFill>
                <a:srgbClr val="273239"/>
              </a:solidFill>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The goal is to understand the syntactic structure of a sentence and identify the grammatical roles of individual words. </a:t>
            </a:r>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54726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(POS Tagging)</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558211" y="1250503"/>
            <a:ext cx="8920067" cy="4093428"/>
          </a:xfrm>
          <a:prstGeom prst="rect">
            <a:avLst/>
          </a:prstGeom>
          <a:noFill/>
        </p:spPr>
        <p:txBody>
          <a:bodyPr wrap="square">
            <a:spAutoFit/>
          </a:bodyPr>
          <a:lstStyle/>
          <a:p>
            <a:pPr algn="l"/>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POS tags are short codes representing specific parts of speech. </a:t>
            </a:r>
          </a:p>
          <a:p>
            <a:pPr algn="l"/>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Common POS tags </a:t>
            </a:r>
            <a:r>
              <a:rPr lang="en-US" sz="2000" dirty="0">
                <a:solidFill>
                  <a:srgbClr val="242424"/>
                </a:solidFill>
                <a:latin typeface="Calibri" panose="020F0502020204030204" pitchFamily="34" charset="0"/>
                <a:ea typeface="Calibri" panose="020F0502020204030204" pitchFamily="34" charset="0"/>
                <a:cs typeface="Calibri" panose="020F0502020204030204" pitchFamily="34" charset="0"/>
              </a:rPr>
              <a:t>are</a:t>
            </a:r>
          </a:p>
          <a:p>
            <a:pPr algn="l"/>
            <a:endPar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Noun (NN)</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Verb (VB)</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Adjective (JJ)</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Adverb (RB)</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Pronoun (PRP)</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Preposition (IN)</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Conjunction (CC)</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Determiner (DT)</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Interjection (UH)</a:t>
            </a:r>
          </a:p>
          <a:p>
            <a:pPr algn="l" fontAlgn="base"/>
            <a:endParaRPr lang="en-US" sz="2000" b="0" i="0" dirty="0">
              <a:solidFill>
                <a:srgbClr val="444444"/>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291634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(POS Tagging)</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558211" y="1250503"/>
            <a:ext cx="8920067" cy="4401205"/>
          </a:xfrm>
          <a:prstGeom prst="rect">
            <a:avLst/>
          </a:prstGeom>
          <a:noFill/>
        </p:spPr>
        <p:txBody>
          <a:bodyPr wrap="square">
            <a:spAutoFit/>
          </a:bodyPr>
          <a:lstStyle/>
          <a:p>
            <a:pPr algn="l" rtl="0"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Example of POS Tagging</a:t>
            </a:r>
            <a:endPar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Consider the sentence: “The quick brown fox jumps over the lazy dog.”</a:t>
            </a:r>
          </a:p>
          <a:p>
            <a:pPr algn="l" rtl="0" fontAlgn="base"/>
            <a:endPar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After performing POS Tagging:</a:t>
            </a:r>
            <a:endPar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is tagged as a determiner (DT)</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“quick” is tagged as an adjective (JJ)</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“brown” is tagged as an adjective (JJ)</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“fox” is tagged as a noun (NN)</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“jumps” is tagged as a verb (VBZ)</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“over” is tagged as a preposition (IN)</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is tagged as determiner (DT)</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“lazy” is tagged as an adjective (JJ)</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“dog” is tagged as noun (NN)</a:t>
            </a:r>
          </a:p>
          <a:p>
            <a:pPr algn="l" fontAlgn="base"/>
            <a:endParaRPr lang="en-US" sz="2000" b="0"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3100660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Components of NLP</a:t>
            </a:r>
          </a:p>
        </p:txBody>
      </p:sp>
      <p:sp>
        <p:nvSpPr>
          <p:cNvPr id="5" name="TextBox 4">
            <a:extLst>
              <a:ext uri="{FF2B5EF4-FFF2-40B4-BE49-F238E27FC236}">
                <a16:creationId xmlns:a16="http://schemas.microsoft.com/office/drawing/2014/main" id="{3BB7CF1D-67B5-C5D8-D0D9-92FB4B520616}"/>
              </a:ext>
            </a:extLst>
          </p:cNvPr>
          <p:cNvSpPr txBox="1"/>
          <p:nvPr/>
        </p:nvSpPr>
        <p:spPr>
          <a:xfrm>
            <a:off x="1017036" y="740346"/>
            <a:ext cx="10263673" cy="4708981"/>
          </a:xfrm>
          <a:prstGeom prst="rect">
            <a:avLst/>
          </a:prstGeom>
          <a:noFill/>
        </p:spPr>
        <p:txBody>
          <a:bodyPr wrap="square">
            <a:spAutoFit/>
          </a:bodyPr>
          <a:lstStyle/>
          <a:p>
            <a:pPr algn="just"/>
            <a:r>
              <a:rPr lang="en-US" sz="20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There are the following two components of NLP </a:t>
            </a:r>
          </a:p>
          <a:p>
            <a:pPr algn="just"/>
            <a:endParaRPr lang="en-US" sz="20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marL="457200" indent="-457200" algn="just">
              <a:buAutoNum type="arabicPeriod"/>
            </a:pPr>
            <a:r>
              <a:rPr lang="en-US" sz="20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Natural Language Understanding (NLU)</a:t>
            </a:r>
          </a:p>
          <a:p>
            <a:pPr algn="just"/>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Natural Language Understanding (NLU) helps the machine understand and analyze human language by extracting metadata from content such as concepts, entities, keywords, emotions, relations, and semantic roles.</a:t>
            </a:r>
          </a:p>
          <a:p>
            <a:pPr algn="just"/>
            <a:endParaRPr lang="en-US" sz="2000" dirty="0">
              <a:solidFill>
                <a:srgbClr val="333333"/>
              </a:solidFill>
              <a:latin typeface="Calibri" panose="020F0502020204030204" pitchFamily="34" charset="0"/>
              <a:ea typeface="Calibri" panose="020F0502020204030204" pitchFamily="34" charset="0"/>
              <a:cs typeface="Calibri" panose="020F0502020204030204" pitchFamily="34" charset="0"/>
            </a:endParaRPr>
          </a:p>
          <a:p>
            <a:pPr algn="just"/>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NLU involves the following tasks -</a:t>
            </a:r>
          </a:p>
          <a:p>
            <a:pPr marL="800100" lvl="1" indent="-342900" algn="just">
              <a:buFont typeface="Arial" panose="020B0604020202020204" pitchFamily="34" charset="0"/>
              <a:buChar char="•"/>
            </a:pP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It is used to map the given input into useful representation.</a:t>
            </a:r>
          </a:p>
          <a:p>
            <a:pPr marL="800100" lvl="1" indent="-342900" algn="just">
              <a:buFont typeface="Arial" panose="020B0604020202020204" pitchFamily="34" charset="0"/>
              <a:buChar char="•"/>
            </a:pPr>
            <a:r>
              <a:rPr lang="en-US" sz="2000" b="0" i="0"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It is used to analyze different aspects of the language.</a:t>
            </a:r>
          </a:p>
          <a:p>
            <a:pPr algn="just">
              <a:buFont typeface="Arial" panose="020B0604020202020204" pitchFamily="34" charset="0"/>
              <a:buChar char="•"/>
            </a:pPr>
            <a:endParaRPr lang="en-US" sz="2000" dirty="0">
              <a:solidFill>
                <a:srgbClr val="000000"/>
              </a:solidFill>
              <a:latin typeface="Calibri" panose="020F0502020204030204" pitchFamily="34" charset="0"/>
              <a:ea typeface="Calibri" panose="020F0502020204030204" pitchFamily="34" charset="0"/>
              <a:cs typeface="Calibri" panose="020F0502020204030204" pitchFamily="34" charset="0"/>
            </a:endParaRPr>
          </a:p>
          <a:p>
            <a:pPr algn="just"/>
            <a:r>
              <a:rPr lang="en-US" sz="20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2. Natural Language Generation (NLG)</a:t>
            </a:r>
            <a:endPar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endParaRPr>
          </a:p>
          <a:p>
            <a:pPr algn="just"/>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Natural Language Generation (NLG) acts as a translator that converts the computerized data into natural language representation. It mainly involves Text planning, Sentence planning, and Text Realization.</a:t>
            </a:r>
          </a:p>
        </p:txBody>
      </p:sp>
    </p:spTree>
    <p:extLst>
      <p:ext uri="{BB962C8B-B14F-4D97-AF65-F5344CB8AC3E}">
        <p14:creationId xmlns:p14="http://schemas.microsoft.com/office/powerpoint/2010/main" val="13094699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(POS Tagging)</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558211" y="1250503"/>
            <a:ext cx="8920067" cy="4093428"/>
          </a:xfrm>
          <a:prstGeom prst="rect">
            <a:avLst/>
          </a:prstGeom>
          <a:noFill/>
        </p:spPr>
        <p:txBody>
          <a:bodyPr wrap="square">
            <a:spAutoFit/>
          </a:bodyPr>
          <a:lstStyle/>
          <a:p>
            <a:pPr algn="l"/>
            <a:r>
              <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Methods of POS Tagging:</a:t>
            </a:r>
          </a:p>
          <a:p>
            <a:pPr algn="l"/>
            <a:endPar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algn="l">
              <a:buFont typeface="+mj-lt"/>
              <a:buAutoNum type="arabicPeriod"/>
            </a:pPr>
            <a:r>
              <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Rule-Based Tagging:</a:t>
            </a:r>
            <a:endPar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Based on handcrafted rules considering word morphology, context, and syntactic information. It can be effective but may struggle with ambiguity.</a:t>
            </a:r>
          </a:p>
          <a:p>
            <a:pPr algn="l"/>
            <a:endPar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2000" b="1" dirty="0">
                <a:solidFill>
                  <a:srgbClr val="242424"/>
                </a:solidFill>
                <a:latin typeface="Calibri" panose="020F0502020204030204" pitchFamily="34" charset="0"/>
                <a:ea typeface="Calibri" panose="020F0502020204030204" pitchFamily="34" charset="0"/>
                <a:cs typeface="Calibri" panose="020F0502020204030204" pitchFamily="34" charset="0"/>
              </a:rPr>
              <a:t>Example </a:t>
            </a:r>
          </a:p>
          <a:p>
            <a:pPr lvl="1"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Rule:</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Assign the POS tag “noun” to words ending in “-</a:t>
            </a:r>
            <a:r>
              <a:rPr lang="en-US" sz="2000" b="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tion</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or “-</a:t>
            </a:r>
            <a:r>
              <a:rPr lang="en-US" sz="2000" b="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ment</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a:t>
            </a:r>
          </a:p>
          <a:p>
            <a:pPr lvl="1" fontAlgn="base"/>
            <a:endPar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lvl="1"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Text: </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presentation highlighted the key achievements of the project’s development.”</a:t>
            </a:r>
          </a:p>
          <a:p>
            <a:br>
              <a:rPr lang="en-US" sz="2000" dirty="0">
                <a:latin typeface="Calibri" panose="020F0502020204030204" pitchFamily="34" charset="0"/>
                <a:ea typeface="Calibri" panose="020F0502020204030204" pitchFamily="34" charset="0"/>
                <a:cs typeface="Calibri" panose="020F0502020204030204" pitchFamily="34" charset="0"/>
              </a:rPr>
            </a:br>
            <a:endPar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46402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(POS Tagging)</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2481942" y="1362470"/>
            <a:ext cx="8920067" cy="5016758"/>
          </a:xfrm>
          <a:prstGeom prst="rect">
            <a:avLst/>
          </a:prstGeom>
          <a:noFill/>
        </p:spPr>
        <p:txBody>
          <a:bodyPr wrap="square">
            <a:spAutoFit/>
          </a:bodyPr>
          <a:lstStyle/>
          <a:p>
            <a:pPr algn="l"/>
            <a:r>
              <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Methods of POS Tagging:</a:t>
            </a:r>
          </a:p>
          <a:p>
            <a:pPr algn="l"/>
            <a:endPar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Text: </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presentation highlighted the key achievements of the project’s development.”</a:t>
            </a:r>
          </a:p>
          <a:p>
            <a:pPr algn="l"/>
            <a:endParaRPr lang="en-US" sz="2000" b="1" dirty="0">
              <a:solidFill>
                <a:srgbClr val="242424"/>
              </a:solidFill>
              <a:latin typeface="Calibri" panose="020F0502020204030204" pitchFamily="34" charset="0"/>
              <a:ea typeface="Calibri" panose="020F0502020204030204" pitchFamily="34" charset="0"/>
              <a:cs typeface="Calibri" panose="020F0502020204030204" pitchFamily="34" charset="0"/>
            </a:endParaRPr>
          </a:p>
          <a:p>
            <a:pPr algn="l"/>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Rule-based Tags:</a:t>
            </a:r>
            <a:endPar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 Determiner (DET)</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“presentation” – Noun (N)</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“highlighted” – Verb (V)</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 Determiner (DET)</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“key” – Adjective (ADJ)</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“achievements” – Noun (N)</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“of” – Preposition (PREP)</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 Determiner (DET)</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“project’s” – Noun (N)</a:t>
            </a:r>
          </a:p>
          <a:p>
            <a:pPr marL="800100" lvl="1"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“development” – Noun (</a:t>
            </a:r>
            <a:r>
              <a:rPr lang="en-US" sz="2000" b="0" i="0">
                <a:solidFill>
                  <a:srgbClr val="273239"/>
                </a:solidFill>
                <a:effectLst/>
                <a:latin typeface="Calibri" panose="020F0502020204030204" pitchFamily="34" charset="0"/>
                <a:ea typeface="Calibri" panose="020F0502020204030204" pitchFamily="34" charset="0"/>
                <a:cs typeface="Calibri" panose="020F0502020204030204" pitchFamily="34" charset="0"/>
              </a:rPr>
              <a:t>N)</a:t>
            </a:r>
            <a:endPar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92267223"/>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(POS Tagging)</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635965" y="1375248"/>
            <a:ext cx="8920067" cy="3477875"/>
          </a:xfrm>
          <a:prstGeom prst="rect">
            <a:avLst/>
          </a:prstGeom>
          <a:noFill/>
        </p:spPr>
        <p:txBody>
          <a:bodyPr wrap="square">
            <a:spAutoFit/>
          </a:bodyPr>
          <a:lstStyle/>
          <a:p>
            <a:pPr algn="l"/>
            <a:r>
              <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Methods of POS Tagging:</a:t>
            </a:r>
          </a:p>
          <a:p>
            <a:pPr algn="l"/>
            <a:endPar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2. Transformation Based tagging</a:t>
            </a:r>
          </a:p>
          <a:p>
            <a:pPr algn="l" fontAlgn="base"/>
            <a:endPar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Transformation-based tagging (TBT) is a part-of-speech (POS) tagging method that uses a set of rules to change the tags that are applied to words inside a text.</a:t>
            </a:r>
          </a:p>
          <a:p>
            <a:pPr marL="342900" indent="-342900" fontAlgn="base">
              <a:buFont typeface="Arial" panose="020B0604020202020204" pitchFamily="34" charset="0"/>
              <a:buChar char="•"/>
            </a:pPr>
            <a:endParaRPr lang="en-US" sz="2000" dirty="0">
              <a:solidFill>
                <a:srgbClr val="273239"/>
              </a:solidFill>
              <a:latin typeface="Calibri" panose="020F0502020204030204" pitchFamily="34" charset="0"/>
              <a:ea typeface="Calibri" panose="020F0502020204030204" pitchFamily="34" charset="0"/>
              <a:cs typeface="Calibri" panose="020F0502020204030204" pitchFamily="34" charset="0"/>
            </a:endParaRPr>
          </a:p>
          <a:p>
            <a:pPr marL="342900" indent="-342900"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In contrast, statistical POS tagging uses trained algorithms to predict tags probabilistically, while rule-based POS tagging assigns tags directly based on predefined rules.</a:t>
            </a:r>
          </a:p>
          <a:p>
            <a:pPr algn="l"/>
            <a:endParaRPr lang="en-US" sz="2000" b="1" i="0" dirty="0">
              <a:solidFill>
                <a:srgbClr val="242424"/>
              </a:solidFill>
              <a:effectLst/>
              <a:highlight>
                <a:srgbClr val="FFFFFF"/>
              </a:highlight>
              <a:latin typeface="sohne"/>
            </a:endParaRPr>
          </a:p>
        </p:txBody>
      </p:sp>
    </p:spTree>
    <p:extLst>
      <p:ext uri="{BB962C8B-B14F-4D97-AF65-F5344CB8AC3E}">
        <p14:creationId xmlns:p14="http://schemas.microsoft.com/office/powerpoint/2010/main" val="401886914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(POS Tagging)</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450978" y="1104660"/>
            <a:ext cx="5461518" cy="4708981"/>
          </a:xfrm>
          <a:prstGeom prst="rect">
            <a:avLst/>
          </a:prstGeom>
          <a:noFill/>
        </p:spPr>
        <p:txBody>
          <a:bodyPr wrap="square">
            <a:spAutoFit/>
          </a:bodyPr>
          <a:lstStyle/>
          <a:p>
            <a:pPr algn="l"/>
            <a:r>
              <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Methods of POS Tagging:</a:t>
            </a:r>
          </a:p>
          <a:p>
            <a:pPr algn="l" fontAlgn="base"/>
            <a:r>
              <a:rPr lang="en-US" sz="2000" b="1" dirty="0">
                <a:solidFill>
                  <a:srgbClr val="273239"/>
                </a:solidFill>
                <a:latin typeface="Calibri" panose="020F0502020204030204" pitchFamily="34" charset="0"/>
                <a:ea typeface="Calibri" panose="020F0502020204030204" pitchFamily="34" charset="0"/>
                <a:cs typeface="Calibri" panose="020F0502020204030204" pitchFamily="34" charset="0"/>
              </a:rPr>
              <a:t>Example </a:t>
            </a:r>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Transformation-based tagging</a:t>
            </a:r>
          </a:p>
          <a:p>
            <a:pPr algn="l"/>
            <a:endParaRPr lang="en-US" sz="2000" b="1" dirty="0">
              <a:solidFill>
                <a:srgbClr val="242424"/>
              </a:solidFill>
              <a:latin typeface="Calibri" panose="020F0502020204030204" pitchFamily="34" charset="0"/>
              <a:ea typeface="Calibri" panose="020F0502020204030204" pitchFamily="34" charset="0"/>
              <a:cs typeface="Calibri" panose="020F0502020204030204" pitchFamily="34" charset="0"/>
            </a:endParaRPr>
          </a:p>
          <a:p>
            <a:pPr algn="l" rtl="0" fontAlgn="base"/>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Consider the transformation rule: Change the tag of a verb to a noun if it follows a determiner like “the.”</a:t>
            </a:r>
          </a:p>
          <a:p>
            <a:pPr algn="l" rtl="0" fontAlgn="base"/>
            <a:endPar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Text:</a:t>
            </a: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“The cat chased the mouse”.</a:t>
            </a:r>
          </a:p>
          <a:p>
            <a:pPr algn="l" rtl="0"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Initial Tags:</a:t>
            </a:r>
            <a:endPar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 Determiner (DET)</a:t>
            </a:r>
          </a:p>
          <a:p>
            <a:pPr marL="342900" indent="-342900" algn="l"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“cat” – Noun (N)</a:t>
            </a:r>
          </a:p>
          <a:p>
            <a:pPr marL="342900" indent="-342900" algn="l"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“chased” – Verb (V)</a:t>
            </a:r>
          </a:p>
          <a:p>
            <a:pPr marL="342900" indent="-342900" algn="l"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 Determiner (DET)</a:t>
            </a:r>
          </a:p>
          <a:p>
            <a:pPr marL="342900" indent="-342900" algn="l"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“mouse” – Noun (N)</a:t>
            </a:r>
          </a:p>
          <a:p>
            <a:pPr algn="l"/>
            <a:endParaRPr lang="en-US" sz="2000" b="1" i="0" dirty="0">
              <a:solidFill>
                <a:srgbClr val="242424"/>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p:txBody>
      </p:sp>
      <p:sp>
        <p:nvSpPr>
          <p:cNvPr id="2" name="TextBox 1">
            <a:extLst>
              <a:ext uri="{FF2B5EF4-FFF2-40B4-BE49-F238E27FC236}">
                <a16:creationId xmlns:a16="http://schemas.microsoft.com/office/drawing/2014/main" id="{5AB01CCE-3678-DAE3-8FDC-B8E3479F0B72}"/>
              </a:ext>
            </a:extLst>
          </p:cNvPr>
          <p:cNvSpPr txBox="1"/>
          <p:nvPr/>
        </p:nvSpPr>
        <p:spPr>
          <a:xfrm>
            <a:off x="5912496" y="1219460"/>
            <a:ext cx="5956044" cy="4093428"/>
          </a:xfrm>
          <a:prstGeom prst="rect">
            <a:avLst/>
          </a:prstGeom>
          <a:noFill/>
        </p:spPr>
        <p:txBody>
          <a:bodyPr wrap="square">
            <a:spAutoFit/>
          </a:bodyPr>
          <a:lstStyle/>
          <a:p>
            <a:pPr algn="l"/>
            <a:r>
              <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Methods of POS Tagging:</a:t>
            </a:r>
          </a:p>
          <a:p>
            <a:pPr algn="l" fontAlgn="base"/>
            <a:r>
              <a:rPr lang="en-US" sz="2000" b="1" dirty="0">
                <a:solidFill>
                  <a:srgbClr val="273239"/>
                </a:solidFill>
                <a:latin typeface="Calibri" panose="020F0502020204030204" pitchFamily="34" charset="0"/>
                <a:ea typeface="Calibri" panose="020F0502020204030204" pitchFamily="34" charset="0"/>
                <a:cs typeface="Calibri" panose="020F0502020204030204" pitchFamily="34" charset="0"/>
              </a:rPr>
              <a:t>Example </a:t>
            </a:r>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Transformation-based tagging</a:t>
            </a:r>
          </a:p>
          <a:p>
            <a:pPr algn="l"/>
            <a:endParaRPr lang="en-US" sz="2000" b="1" dirty="0">
              <a:solidFill>
                <a:srgbClr val="242424"/>
              </a:solidFill>
              <a:latin typeface="Calibri" panose="020F0502020204030204" pitchFamily="34" charset="0"/>
              <a:ea typeface="Calibri" panose="020F0502020204030204" pitchFamily="34" charset="0"/>
              <a:cs typeface="Calibri" panose="020F0502020204030204" pitchFamily="34" charset="0"/>
            </a:endParaRPr>
          </a:p>
          <a:p>
            <a:pPr algn="l" rtl="0"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Transformation rule applied:</a:t>
            </a:r>
            <a:endPar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algn="l" rtl="0" fontAlgn="base"/>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Change the tag of “chased” from Verb (V) to Noun (N) because it follows the determiner “the.”</a:t>
            </a:r>
          </a:p>
          <a:p>
            <a:pPr algn="l" rtl="0" fontAlgn="base"/>
            <a:r>
              <a:rPr lang="en-US" sz="2000" b="1"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Updated tags:</a:t>
            </a:r>
            <a:endPar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 Determiner (DET)</a:t>
            </a:r>
          </a:p>
          <a:p>
            <a:pPr marL="342900" indent="-342900" algn="l"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“cat” – Noun (N)</a:t>
            </a:r>
          </a:p>
          <a:p>
            <a:pPr marL="342900" indent="-342900" algn="l"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“chased” – Noun (N)</a:t>
            </a:r>
          </a:p>
          <a:p>
            <a:pPr marL="342900" indent="-342900" algn="l"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“the” – Determiner (DET)</a:t>
            </a:r>
          </a:p>
          <a:p>
            <a:pPr marL="342900" indent="-342900" algn="l" fontAlgn="base">
              <a:buFont typeface="Arial" panose="020B0604020202020204" pitchFamily="34" charset="0"/>
              <a:buChar char="•"/>
            </a:pPr>
            <a:r>
              <a:rPr lang="en-US" sz="2000" b="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“mouse” – Noun (N)</a:t>
            </a:r>
          </a:p>
          <a:p>
            <a:pPr algn="l"/>
            <a:endPar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79076401"/>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410896" y="465994"/>
            <a:ext cx="7370207"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(POS Tagging)</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93867A-7C4D-62C8-3365-8D684634FB1A}"/>
              </a:ext>
            </a:extLst>
          </p:cNvPr>
          <p:cNvSpPr txBox="1"/>
          <p:nvPr/>
        </p:nvSpPr>
        <p:spPr>
          <a:xfrm>
            <a:off x="1306287" y="1250503"/>
            <a:ext cx="9171992" cy="5016758"/>
          </a:xfrm>
          <a:prstGeom prst="rect">
            <a:avLst/>
          </a:prstGeom>
          <a:noFill/>
        </p:spPr>
        <p:txBody>
          <a:bodyPr wrap="square">
            <a:spAutoFit/>
          </a:bodyPr>
          <a:lstStyle/>
          <a:p>
            <a:pPr algn="l"/>
            <a:r>
              <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Methods of POS Tagging:</a:t>
            </a:r>
          </a:p>
          <a:p>
            <a:pPr algn="l"/>
            <a:endPar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3. </a:t>
            </a:r>
            <a:r>
              <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Statistical Tagging:</a:t>
            </a:r>
            <a:endPar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Uses statistical models trained on large annotated corpora to predict POS tags. Hidden Markov Models (HMMs) and Conditional Random Fields (CRFs) are common statistical approaches.</a:t>
            </a:r>
          </a:p>
          <a:p>
            <a:pPr algn="l"/>
            <a:endPar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2000" dirty="0">
                <a:solidFill>
                  <a:srgbClr val="242424"/>
                </a:solidFill>
                <a:latin typeface="Calibri" panose="020F0502020204030204" pitchFamily="34" charset="0"/>
                <a:ea typeface="Calibri" panose="020F0502020204030204" pitchFamily="34" charset="0"/>
                <a:cs typeface="Calibri" panose="020F0502020204030204" pitchFamily="34" charset="0"/>
              </a:rPr>
              <a:t>4</a:t>
            </a:r>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 </a:t>
            </a:r>
            <a:r>
              <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Machine Learning-Based Tagging:</a:t>
            </a:r>
            <a:endPar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Utilizes machine learning algorithms such as decision trees, support vector machines, or neural networks to learn patterns from data. Particular emphasis is given to contextual information.</a:t>
            </a:r>
          </a:p>
          <a:p>
            <a:pPr algn="l"/>
            <a:endPar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algn="l"/>
            <a:r>
              <a:rPr lang="en-US" sz="2000" dirty="0">
                <a:solidFill>
                  <a:srgbClr val="242424"/>
                </a:solidFill>
                <a:latin typeface="Calibri" panose="020F0502020204030204" pitchFamily="34" charset="0"/>
                <a:ea typeface="Calibri" panose="020F0502020204030204" pitchFamily="34" charset="0"/>
                <a:cs typeface="Calibri" panose="020F0502020204030204" pitchFamily="34" charset="0"/>
              </a:rPr>
              <a:t>5</a:t>
            </a:r>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 </a:t>
            </a:r>
            <a:r>
              <a:rPr lang="en-US"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Deep Learning-Based Tagging:</a:t>
            </a:r>
            <a:endPar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lgn="l">
              <a:buFont typeface="Arial" panose="020B0604020202020204" pitchFamily="34" charset="0"/>
              <a:buChar char="•"/>
            </a:pPr>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Deep learning models, such as recurrent neural networks (RNNs) and long short-term memory networks (LSTMs), are employed for POS tagging, capturing complex contextual dependencies.</a:t>
            </a:r>
          </a:p>
        </p:txBody>
      </p:sp>
    </p:spTree>
    <p:extLst>
      <p:ext uri="{BB962C8B-B14F-4D97-AF65-F5344CB8AC3E}">
        <p14:creationId xmlns:p14="http://schemas.microsoft.com/office/powerpoint/2010/main" val="40659156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753507" y="465994"/>
            <a:ext cx="6288892"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(Chunking)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7F5D18E-9638-DDF0-6FFA-E89782BCB081}"/>
              </a:ext>
            </a:extLst>
          </p:cNvPr>
          <p:cNvSpPr txBox="1"/>
          <p:nvPr/>
        </p:nvSpPr>
        <p:spPr>
          <a:xfrm>
            <a:off x="1110343" y="1404171"/>
            <a:ext cx="8938726" cy="3170099"/>
          </a:xfrm>
          <a:prstGeom prst="rect">
            <a:avLst/>
          </a:prstGeom>
          <a:noFill/>
        </p:spPr>
        <p:txBody>
          <a:bodyPr wrap="square">
            <a:spAutoFit/>
          </a:bodyPr>
          <a:lstStyle/>
          <a:p>
            <a:pPr algn="l" fontAlgn="base"/>
            <a:endParaRPr lang="en-US" sz="2000" b="1" i="0" dirty="0">
              <a:solidFill>
                <a:srgbClr val="444444"/>
              </a:solidFill>
              <a:effectLst/>
              <a:latin typeface="Calibri" panose="020F0502020204030204" pitchFamily="34" charset="0"/>
              <a:ea typeface="Calibri" panose="020F0502020204030204" pitchFamily="34" charset="0"/>
              <a:cs typeface="Calibri" panose="020F0502020204030204" pitchFamily="34" charset="0"/>
            </a:endParaRPr>
          </a:p>
          <a:p>
            <a:pPr algn="l" fontAlgn="base"/>
            <a:r>
              <a:rPr lang="en-US" sz="2000" b="1" i="0" u="sng" dirty="0">
                <a:effectLst/>
                <a:latin typeface="Calibri" panose="020F0502020204030204" pitchFamily="34" charset="0"/>
                <a:ea typeface="Calibri" panose="020F0502020204030204" pitchFamily="34" charset="0"/>
                <a:cs typeface="Calibri" panose="020F0502020204030204" pitchFamily="34" charset="0"/>
              </a:rPr>
              <a:t>7. Chunking</a:t>
            </a:r>
          </a:p>
          <a:p>
            <a:pPr algn="l" fontAlgn="base"/>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Chunking is a process of extracting phrases from unstructured text, which means analyzing a sentence to identify the constituents(Noun Groups, Verbs, verb groups, etc.) </a:t>
            </a:r>
          </a:p>
          <a:p>
            <a:pPr marL="342900" indent="-342900" algn="l" fontAlgn="base">
              <a:buFont typeface="Arial" panose="020B0604020202020204" pitchFamily="34" charset="0"/>
              <a:buChar char="•"/>
            </a:pPr>
            <a:endParaRPr lang="en-US" sz="2000" dirty="0">
              <a:solidFill>
                <a:srgbClr val="242424"/>
              </a:solidFill>
              <a:latin typeface="Calibri" panose="020F0502020204030204" pitchFamily="34" charset="0"/>
              <a:ea typeface="Calibri" panose="020F0502020204030204" pitchFamily="34" charset="0"/>
              <a:cs typeface="Calibri" panose="020F0502020204030204" pitchFamily="34" charset="0"/>
            </a:endParaRPr>
          </a:p>
          <a:p>
            <a:pPr marL="342900" indent="-342900" algn="l" fontAlgn="base">
              <a:buFont typeface="Arial" panose="020B0604020202020204" pitchFamily="34" charset="0"/>
              <a:buChar char="•"/>
            </a:pPr>
            <a:r>
              <a:rPr lang="en-US"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However, it does not specify their internal structure, nor their role in the main sentence.</a:t>
            </a:r>
            <a:endParaRPr lang="en-US" sz="2000" b="1" dirty="0">
              <a:solidFill>
                <a:srgbClr val="444444"/>
              </a:solidFill>
              <a:latin typeface="Calibri" panose="020F0502020204030204" pitchFamily="34" charset="0"/>
              <a:ea typeface="Calibri" panose="020F0502020204030204" pitchFamily="34" charset="0"/>
              <a:cs typeface="Calibri" panose="020F0502020204030204" pitchFamily="34" charset="0"/>
            </a:endParaRPr>
          </a:p>
          <a:p>
            <a:pPr algn="l" fontAlgn="base"/>
            <a:endParaRPr lang="en-US" sz="2000" b="0" i="0" dirty="0">
              <a:solidFill>
                <a:srgbClr val="444444"/>
              </a:solidFill>
              <a:effectLst/>
              <a:highlight>
                <a:srgbClr val="FFFFFF"/>
              </a:highligh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3632468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753507" y="465994"/>
            <a:ext cx="6288892"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(Chunking)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DFBE84C-7C65-3703-1247-579AD3C58D47}"/>
              </a:ext>
            </a:extLst>
          </p:cNvPr>
          <p:cNvSpPr txBox="1"/>
          <p:nvPr/>
        </p:nvSpPr>
        <p:spPr>
          <a:xfrm>
            <a:off x="1688840" y="1166843"/>
            <a:ext cx="7576458" cy="5016758"/>
          </a:xfrm>
          <a:prstGeom prst="rect">
            <a:avLst/>
          </a:prstGeom>
          <a:noFill/>
        </p:spPr>
        <p:txBody>
          <a:bodyPr wrap="square">
            <a:spAutoFit/>
          </a:bodyPr>
          <a:lstStyle/>
          <a:p>
            <a:pPr algn="l"/>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A sentence typically follows a hierarchical structure consisting of the following components.</a:t>
            </a:r>
          </a:p>
          <a:p>
            <a:pPr algn="l"/>
            <a:endPar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algn="l"/>
            <a:r>
              <a:rPr lang="en-IN" sz="2000" b="1"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sentence → clauses → phrases → words</a:t>
            </a:r>
          </a:p>
          <a:p>
            <a:pPr algn="l"/>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Group of words make up phrases and there are five major categories.</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Noun Phrase (NP)</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Verb phrase (VP)</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Adjective phrase (ADJP)</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Adverb phrase (ADVP)</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Prepositional phrase (PP)</a:t>
            </a:r>
          </a:p>
          <a:p>
            <a:pPr algn="l"/>
            <a:r>
              <a:rPr lang="en-IN" sz="2000" b="1" i="1"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Phrase structure rules:</a:t>
            </a:r>
            <a:endPar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S -&gt; NP VP</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NP -&gt; {Det </a:t>
            </a:r>
            <a:r>
              <a:rPr lang="en-IN" sz="2000" b="0" i="0" dirty="0" err="1">
                <a:solidFill>
                  <a:srgbClr val="242424"/>
                </a:solidFill>
                <a:effectLst/>
                <a:latin typeface="Calibri" panose="020F0502020204030204" pitchFamily="34" charset="0"/>
                <a:ea typeface="Calibri" panose="020F0502020204030204" pitchFamily="34" charset="0"/>
                <a:cs typeface="Calibri" panose="020F0502020204030204" pitchFamily="34" charset="0"/>
              </a:rPr>
              <a:t>N,Pro,PN</a:t>
            </a: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VP -&gt; V (NP) (PP) (Adv)</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PP -&gt; P NP</a:t>
            </a:r>
          </a:p>
          <a:p>
            <a:pPr marL="800100" lvl="1" indent="-342900">
              <a:buFont typeface="Arial" panose="020B0604020202020204" pitchFamily="34" charset="0"/>
              <a:buChar char="•"/>
            </a:pPr>
            <a:r>
              <a:rPr lang="en-IN" sz="2000" b="0" i="0" dirty="0">
                <a:solidFill>
                  <a:srgbClr val="242424"/>
                </a:solidFill>
                <a:effectLst/>
                <a:latin typeface="Calibri" panose="020F0502020204030204" pitchFamily="34" charset="0"/>
                <a:ea typeface="Calibri" panose="020F0502020204030204" pitchFamily="34" charset="0"/>
                <a:cs typeface="Calibri" panose="020F0502020204030204" pitchFamily="34" charset="0"/>
              </a:rPr>
              <a:t>AP -&gt; A (PP)</a:t>
            </a:r>
          </a:p>
        </p:txBody>
      </p:sp>
    </p:spTree>
    <p:extLst>
      <p:ext uri="{BB962C8B-B14F-4D97-AF65-F5344CB8AC3E}">
        <p14:creationId xmlns:p14="http://schemas.microsoft.com/office/powerpoint/2010/main" val="2144339066"/>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CD55C33B-D0CF-C11F-F942-45C7C32A4170}"/>
              </a:ext>
            </a:extLst>
          </p:cNvPr>
          <p:cNvSpPr txBox="1">
            <a:spLocks/>
          </p:cNvSpPr>
          <p:nvPr/>
        </p:nvSpPr>
        <p:spPr>
          <a:xfrm>
            <a:off x="2669532" y="234297"/>
            <a:ext cx="6288892" cy="523866"/>
          </a:xfrm>
          <a:prstGeom prst="rect">
            <a:avLst/>
          </a:prstGeom>
        </p:spPr>
        <p:txBody>
          <a:bodyPr vert="horz" lIns="91440" tIns="45720" rIns="91440" bIns="45720" rtlCol="0" anchor="t">
            <a:noAutofit/>
          </a:bodyPr>
          <a:lst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a:lstStyle>
          <a:p>
            <a:r>
              <a:rPr lang="en-IN" sz="3200" dirty="0">
                <a:solidFill>
                  <a:srgbClr val="273239"/>
                </a:solidFill>
                <a:latin typeface="Calibri" panose="020F0502020204030204" pitchFamily="34" charset="0"/>
                <a:ea typeface="Calibri" panose="020F0502020204030204" pitchFamily="34" charset="0"/>
                <a:cs typeface="Calibri" panose="020F0502020204030204" pitchFamily="34" charset="0"/>
              </a:rPr>
              <a:t>NLP – Data Preprocessing (Chunking)</a:t>
            </a:r>
            <a:endParaRPr lang="en-IN" sz="32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FA6D5EE8-8842-D29E-EED1-6886AA15198D}"/>
              </a:ext>
            </a:extLst>
          </p:cNvPr>
          <p:cNvPicPr>
            <a:picLocks noChangeAspect="1"/>
          </p:cNvPicPr>
          <p:nvPr/>
        </p:nvPicPr>
        <p:blipFill>
          <a:blip r:embed="rId2"/>
          <a:stretch>
            <a:fillRect/>
          </a:stretch>
        </p:blipFill>
        <p:spPr>
          <a:xfrm>
            <a:off x="1684251" y="1103694"/>
            <a:ext cx="7102455" cy="2171888"/>
          </a:xfrm>
          <a:prstGeom prst="rect">
            <a:avLst/>
          </a:prstGeom>
        </p:spPr>
      </p:pic>
      <p:pic>
        <p:nvPicPr>
          <p:cNvPr id="3" name="Picture 2">
            <a:extLst>
              <a:ext uri="{FF2B5EF4-FFF2-40B4-BE49-F238E27FC236}">
                <a16:creationId xmlns:a16="http://schemas.microsoft.com/office/drawing/2014/main" id="{EB205DB5-918E-FD45-BCB4-16CE324BD541}"/>
              </a:ext>
            </a:extLst>
          </p:cNvPr>
          <p:cNvPicPr>
            <a:picLocks noChangeAspect="1"/>
          </p:cNvPicPr>
          <p:nvPr/>
        </p:nvPicPr>
        <p:blipFill>
          <a:blip r:embed="rId3"/>
          <a:stretch>
            <a:fillRect/>
          </a:stretch>
        </p:blipFill>
        <p:spPr>
          <a:xfrm>
            <a:off x="1515983" y="3648568"/>
            <a:ext cx="9160034" cy="2743438"/>
          </a:xfrm>
          <a:prstGeom prst="rect">
            <a:avLst/>
          </a:prstGeom>
        </p:spPr>
      </p:pic>
    </p:spTree>
    <p:extLst>
      <p:ext uri="{BB962C8B-B14F-4D97-AF65-F5344CB8AC3E}">
        <p14:creationId xmlns:p14="http://schemas.microsoft.com/office/powerpoint/2010/main" val="203515801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183909"/>
            <a:ext cx="7969844" cy="523866"/>
          </a:xfrm>
        </p:spPr>
        <p:txBody>
          <a:bodyPr>
            <a:noAutofit/>
          </a:bodyPr>
          <a:lstStyle/>
          <a:p>
            <a:r>
              <a:rPr lang="en-IN" sz="3200" dirty="0">
                <a:latin typeface="Calibri" panose="020F0502020204030204" pitchFamily="34" charset="0"/>
                <a:cs typeface="Calibri" panose="020F0502020204030204" pitchFamily="34" charset="0"/>
              </a:rPr>
              <a:t>Components of NLP</a:t>
            </a:r>
          </a:p>
        </p:txBody>
      </p:sp>
      <p:graphicFrame>
        <p:nvGraphicFramePr>
          <p:cNvPr id="2" name="Table 1">
            <a:extLst>
              <a:ext uri="{FF2B5EF4-FFF2-40B4-BE49-F238E27FC236}">
                <a16:creationId xmlns:a16="http://schemas.microsoft.com/office/drawing/2014/main" id="{677A1948-2D94-4EB8-06A1-63534E72CA27}"/>
              </a:ext>
            </a:extLst>
          </p:cNvPr>
          <p:cNvGraphicFramePr>
            <a:graphicFrameLocks noGrp="1"/>
          </p:cNvGraphicFramePr>
          <p:nvPr>
            <p:extLst>
              <p:ext uri="{D42A27DB-BD31-4B8C-83A1-F6EECF244321}">
                <p14:modId xmlns:p14="http://schemas.microsoft.com/office/powerpoint/2010/main" val="1664487900"/>
              </p:ext>
            </p:extLst>
          </p:nvPr>
        </p:nvGraphicFramePr>
        <p:xfrm>
          <a:off x="1229404" y="1180663"/>
          <a:ext cx="9528792" cy="3622439"/>
        </p:xfrm>
        <a:graphic>
          <a:graphicData uri="http://schemas.openxmlformats.org/drawingml/2006/table">
            <a:tbl>
              <a:tblPr/>
              <a:tblGrid>
                <a:gridCol w="4764396">
                  <a:extLst>
                    <a:ext uri="{9D8B030D-6E8A-4147-A177-3AD203B41FA5}">
                      <a16:colId xmlns:a16="http://schemas.microsoft.com/office/drawing/2014/main" val="622127894"/>
                    </a:ext>
                  </a:extLst>
                </a:gridCol>
                <a:gridCol w="4764396">
                  <a:extLst>
                    <a:ext uri="{9D8B030D-6E8A-4147-A177-3AD203B41FA5}">
                      <a16:colId xmlns:a16="http://schemas.microsoft.com/office/drawing/2014/main" val="1165947261"/>
                    </a:ext>
                  </a:extLst>
                </a:gridCol>
              </a:tblGrid>
              <a:tr h="799067">
                <a:tc>
                  <a:txBody>
                    <a:bodyPr/>
                    <a:lstStyle/>
                    <a:p>
                      <a:pPr algn="l" fontAlgn="t"/>
                      <a:r>
                        <a:rPr lang="en-US" sz="20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Natural Language Understanding (</a:t>
                      </a:r>
                      <a:r>
                        <a:rPr lang="en-IN"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NLU)</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CCBE"/>
                    </a:solidFill>
                  </a:tcPr>
                </a:tc>
                <a:tc>
                  <a:txBody>
                    <a:bodyPr/>
                    <a:lstStyle/>
                    <a:p>
                      <a:pPr algn="l" fontAlgn="t"/>
                      <a:r>
                        <a:rPr lang="en-US" sz="20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Natural Language Generation (</a:t>
                      </a:r>
                      <a:r>
                        <a:rPr lang="en-IN" sz="2000" b="1" dirty="0">
                          <a:solidFill>
                            <a:srgbClr val="000000"/>
                          </a:solidFill>
                          <a:effectLst/>
                          <a:latin typeface="Calibri" panose="020F0502020204030204" pitchFamily="34" charset="0"/>
                          <a:ea typeface="Calibri" panose="020F0502020204030204" pitchFamily="34" charset="0"/>
                          <a:cs typeface="Calibri" panose="020F0502020204030204" pitchFamily="34" charset="0"/>
                        </a:rPr>
                        <a:t>NLG)</a:t>
                      </a:r>
                    </a:p>
                  </a:txBody>
                  <a:tcPr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7CCBE"/>
                    </a:solidFill>
                  </a:tcPr>
                </a:tc>
                <a:extLst>
                  <a:ext uri="{0D108BD9-81ED-4DB2-BD59-A6C34878D82A}">
                    <a16:rowId xmlns:a16="http://schemas.microsoft.com/office/drawing/2014/main" val="1846213980"/>
                  </a:ext>
                </a:extLst>
              </a:tr>
              <a:tr h="1171966">
                <a:tc>
                  <a:txBody>
                    <a:bodyPr/>
                    <a:lstStyle/>
                    <a:p>
                      <a:pPr algn="just" fontAlgn="t"/>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NLU is the process of reading and interpreting language.</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fontAlgn="t"/>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NLG is the process of writing or generating language.</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35958970"/>
                  </a:ext>
                </a:extLst>
              </a:tr>
              <a:tr h="1651406">
                <a:tc>
                  <a:txBody>
                    <a:bodyPr/>
                    <a:lstStyle/>
                    <a:p>
                      <a:pPr algn="just" fontAlgn="t"/>
                      <a:r>
                        <a:rPr lang="en-US" sz="2000">
                          <a:solidFill>
                            <a:srgbClr val="333333"/>
                          </a:solidFill>
                          <a:effectLst/>
                          <a:latin typeface="Calibri" panose="020F0502020204030204" pitchFamily="34" charset="0"/>
                          <a:ea typeface="Calibri" panose="020F0502020204030204" pitchFamily="34" charset="0"/>
                          <a:cs typeface="Calibri" panose="020F0502020204030204" pitchFamily="34" charset="0"/>
                        </a:rPr>
                        <a:t>It produces non-linguistic outputs from natural language inputs.</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fontAlgn="t"/>
                      <a:r>
                        <a:rPr lang="en-US" sz="200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It produces constructing natural language outputs from non-linguistic inputs.</a:t>
                      </a:r>
                    </a:p>
                  </a:txBody>
                  <a:tcPr marL="60960" marR="60960" marT="60960" marB="6096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5622575"/>
                  </a:ext>
                </a:extLst>
              </a:tr>
            </a:tbl>
          </a:graphicData>
        </a:graphic>
      </p:graphicFrame>
    </p:spTree>
    <p:extLst>
      <p:ext uri="{BB962C8B-B14F-4D97-AF65-F5344CB8AC3E}">
        <p14:creationId xmlns:p14="http://schemas.microsoft.com/office/powerpoint/2010/main" val="540045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141F6EC4-1BDC-1D41-FCAD-970B78CC3931}"/>
              </a:ext>
            </a:extLst>
          </p:cNvPr>
          <p:cNvSpPr>
            <a:spLocks noGrp="1"/>
          </p:cNvSpPr>
          <p:nvPr>
            <p:ph type="title"/>
          </p:nvPr>
        </p:nvSpPr>
        <p:spPr>
          <a:xfrm>
            <a:off x="1950098" y="249224"/>
            <a:ext cx="7969844" cy="523866"/>
          </a:xfrm>
        </p:spPr>
        <p:txBody>
          <a:bodyPr>
            <a:noAutofit/>
          </a:bodyPr>
          <a:lstStyle/>
          <a:p>
            <a:r>
              <a:rPr lang="en-IN" sz="3200" dirty="0">
                <a:latin typeface="Calibri" panose="020F0502020204030204" pitchFamily="34" charset="0"/>
                <a:cs typeface="Calibri" panose="020F0502020204030204" pitchFamily="34" charset="0"/>
              </a:rPr>
              <a:t>NLP-Ambiguity</a:t>
            </a:r>
          </a:p>
        </p:txBody>
      </p:sp>
      <p:sp>
        <p:nvSpPr>
          <p:cNvPr id="5" name="TextBox 4">
            <a:extLst>
              <a:ext uri="{FF2B5EF4-FFF2-40B4-BE49-F238E27FC236}">
                <a16:creationId xmlns:a16="http://schemas.microsoft.com/office/drawing/2014/main" id="{876EF955-A967-C301-F19D-1B4CDDDE0636}"/>
              </a:ext>
            </a:extLst>
          </p:cNvPr>
          <p:cNvSpPr txBox="1"/>
          <p:nvPr/>
        </p:nvSpPr>
        <p:spPr>
          <a:xfrm>
            <a:off x="1127449" y="1255368"/>
            <a:ext cx="9937102" cy="4093428"/>
          </a:xfrm>
          <a:prstGeom prst="rect">
            <a:avLst/>
          </a:prstGeom>
          <a:noFill/>
        </p:spPr>
        <p:txBody>
          <a:bodyPr wrap="square">
            <a:spAutoFit/>
          </a:bodyPr>
          <a:lstStyle/>
          <a:p>
            <a:pPr algn="l"/>
            <a:r>
              <a:rPr lang="en-US" sz="2000" b="1" i="0" dirty="0">
                <a:effectLst/>
                <a:latin typeface="Calibri" panose="020F0502020204030204" pitchFamily="34" charset="0"/>
                <a:ea typeface="Calibri" panose="020F0502020204030204" pitchFamily="34" charset="0"/>
                <a:cs typeface="Calibri" panose="020F0502020204030204" pitchFamily="34" charset="0"/>
              </a:rPr>
              <a:t>Natural language ambiguity refers to situations where a word, phrase, or sentence has multiple meanings, making it challenging to interpret correctly.</a:t>
            </a:r>
          </a:p>
          <a:p>
            <a:pPr algn="l"/>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i="0" dirty="0">
                <a:effectLst/>
                <a:latin typeface="Calibri" panose="020F0502020204030204" pitchFamily="34" charset="0"/>
                <a:ea typeface="Calibri" panose="020F0502020204030204" pitchFamily="34" charset="0"/>
                <a:cs typeface="Calibri" panose="020F0502020204030204" pitchFamily="34" charset="0"/>
              </a:rPr>
              <a:t>Part Of Speech (POS) Tagging Ambiguity</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POS tagging refers to the process of classifying words in a text to a part of speech - whether the word is a verb, noun, etc.</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Example </a:t>
            </a:r>
          </a:p>
          <a:p>
            <a:pPr lvl="1" algn="jus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 need to </a:t>
            </a:r>
            <a:r>
              <a:rPr lang="en-US" sz="2000" b="1" i="0" dirty="0">
                <a:effectLst/>
                <a:latin typeface="Calibri" panose="020F0502020204030204" pitchFamily="34" charset="0"/>
                <a:ea typeface="Calibri" panose="020F0502020204030204" pitchFamily="34" charset="0"/>
                <a:cs typeface="Calibri" panose="020F0502020204030204" pitchFamily="34" charset="0"/>
              </a:rPr>
              <a:t>mail </a:t>
            </a:r>
            <a:r>
              <a:rPr lang="en-US" sz="2000" b="0" i="0" dirty="0">
                <a:effectLst/>
                <a:latin typeface="Calibri" panose="020F0502020204030204" pitchFamily="34" charset="0"/>
                <a:ea typeface="Calibri" panose="020F0502020204030204" pitchFamily="34" charset="0"/>
                <a:cs typeface="Calibri" panose="020F0502020204030204" pitchFamily="34" charset="0"/>
              </a:rPr>
              <a:t>my friend the files. (</a:t>
            </a:r>
            <a:r>
              <a:rPr lang="en-US" sz="2000" b="1" i="0" dirty="0">
                <a:effectLst/>
                <a:latin typeface="Calibri" panose="020F0502020204030204" pitchFamily="34" charset="0"/>
                <a:ea typeface="Calibri" panose="020F0502020204030204" pitchFamily="34" charset="0"/>
                <a:cs typeface="Calibri" panose="020F0502020204030204" pitchFamily="34" charset="0"/>
              </a:rPr>
              <a:t>Verb</a:t>
            </a:r>
            <a:r>
              <a:rPr lang="en-US" sz="2000" b="0" i="0" dirty="0">
                <a:effectLst/>
                <a:latin typeface="Calibri" panose="020F0502020204030204" pitchFamily="34" charset="0"/>
                <a:ea typeface="Calibri" panose="020F0502020204030204" pitchFamily="34" charset="0"/>
                <a:cs typeface="Calibri" panose="020F0502020204030204" pitchFamily="34" charset="0"/>
              </a:rPr>
              <a:t>)</a:t>
            </a:r>
          </a:p>
          <a:p>
            <a:pPr lvl="1" algn="jus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 need to find the </a:t>
            </a:r>
            <a:r>
              <a:rPr lang="en-US" sz="2000" b="1" i="0" dirty="0">
                <a:effectLst/>
                <a:latin typeface="Calibri" panose="020F0502020204030204" pitchFamily="34" charset="0"/>
                <a:ea typeface="Calibri" panose="020F0502020204030204" pitchFamily="34" charset="0"/>
                <a:cs typeface="Calibri" panose="020F0502020204030204" pitchFamily="34" charset="0"/>
              </a:rPr>
              <a:t>mail </a:t>
            </a:r>
            <a:r>
              <a:rPr lang="en-US" sz="2000" b="0" i="0" dirty="0">
                <a:effectLst/>
                <a:latin typeface="Calibri" panose="020F0502020204030204" pitchFamily="34" charset="0"/>
                <a:ea typeface="Calibri" panose="020F0502020204030204" pitchFamily="34" charset="0"/>
                <a:cs typeface="Calibri" panose="020F0502020204030204" pitchFamily="34" charset="0"/>
              </a:rPr>
              <a:t>that was sent to me. (</a:t>
            </a:r>
            <a:r>
              <a:rPr lang="en-US" sz="2000" b="1" i="0" dirty="0">
                <a:effectLst/>
                <a:latin typeface="Calibri" panose="020F0502020204030204" pitchFamily="34" charset="0"/>
                <a:ea typeface="Calibri" panose="020F0502020204030204" pitchFamily="34" charset="0"/>
                <a:cs typeface="Calibri" panose="020F0502020204030204" pitchFamily="34" charset="0"/>
              </a:rPr>
              <a:t>Noun</a:t>
            </a:r>
            <a:r>
              <a:rPr lang="en-US" sz="2000" b="0" i="0" dirty="0">
                <a:effectLst/>
                <a:latin typeface="Calibri" panose="020F0502020204030204" pitchFamily="34" charset="0"/>
                <a:ea typeface="Calibri" panose="020F0502020204030204" pitchFamily="34" charset="0"/>
                <a:cs typeface="Calibri" panose="020F0502020204030204" pitchFamily="34" charset="0"/>
              </a:rPr>
              <a:t>)</a:t>
            </a: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algn="l"/>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9862113"/>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{0CBD495F-6F60-4A28-86A3-313002760B2E}tf11429527_win32</Template>
  <TotalTime>972</TotalTime>
  <Words>4280</Words>
  <Application>Microsoft Office PowerPoint</Application>
  <PresentationFormat>Widescreen</PresentationFormat>
  <Paragraphs>642</Paragraphs>
  <Slides>77</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77</vt:i4>
      </vt:variant>
    </vt:vector>
  </HeadingPairs>
  <TitlesOfParts>
    <vt:vector size="86" baseType="lpstr">
      <vt:lpstr>Arial</vt:lpstr>
      <vt:lpstr>Arial Rounded MT Bold</vt:lpstr>
      <vt:lpstr>Calibri</vt:lpstr>
      <vt:lpstr>Century Gothic</vt:lpstr>
      <vt:lpstr>Inter</vt:lpstr>
      <vt:lpstr>Karla</vt:lpstr>
      <vt:lpstr>sohne</vt:lpstr>
      <vt:lpstr>Univers Condensed Light</vt:lpstr>
      <vt:lpstr>Office Theme</vt:lpstr>
      <vt:lpstr>Natural Language Processing</vt:lpstr>
      <vt:lpstr>NLP INTRODUCTION</vt:lpstr>
      <vt:lpstr>NLP Definition</vt:lpstr>
      <vt:lpstr>Applications of NLP</vt:lpstr>
      <vt:lpstr>Applications of NLP</vt:lpstr>
      <vt:lpstr>Working of NLP</vt:lpstr>
      <vt:lpstr>Components of NLP</vt:lpstr>
      <vt:lpstr>Components of NLP</vt:lpstr>
      <vt:lpstr>NLP-Ambiguity</vt:lpstr>
      <vt:lpstr>NLP-Ambiguity</vt:lpstr>
      <vt:lpstr>NLP-Ambiguity</vt:lpstr>
      <vt:lpstr>NLP-Ambiguity</vt:lpstr>
      <vt:lpstr>NLP-Ambiguity</vt:lpstr>
      <vt:lpstr>NLP-Ambiguity</vt:lpstr>
      <vt:lpstr>NLP-Ambiguity</vt:lpstr>
      <vt:lpstr>NLP-Ambiguity</vt:lpstr>
      <vt:lpstr>NLP-Ambiguity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BAG OF WORDS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NLTK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Statistics </dc:title>
  <dc:creator>Noble Xavier</dc:creator>
  <cp:lastModifiedBy>Noble Xavier</cp:lastModifiedBy>
  <cp:revision>164</cp:revision>
  <dcterms:created xsi:type="dcterms:W3CDTF">2023-08-11T17:08:08Z</dcterms:created>
  <dcterms:modified xsi:type="dcterms:W3CDTF">2024-08-12T03:01:38Z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